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6" r:id="rId2"/>
    <p:sldId id="306" r:id="rId3"/>
    <p:sldId id="354" r:id="rId4"/>
    <p:sldId id="356" r:id="rId5"/>
    <p:sldId id="331" r:id="rId6"/>
    <p:sldId id="353" r:id="rId7"/>
    <p:sldId id="355" r:id="rId8"/>
    <p:sldId id="358" r:id="rId9"/>
    <p:sldId id="357" r:id="rId10"/>
    <p:sldId id="359" r:id="rId11"/>
    <p:sldId id="360" r:id="rId12"/>
    <p:sldId id="342" r:id="rId13"/>
    <p:sldId id="340" r:id="rId14"/>
    <p:sldId id="346" r:id="rId15"/>
    <p:sldId id="347" r:id="rId16"/>
    <p:sldId id="341" r:id="rId17"/>
    <p:sldId id="348" r:id="rId18"/>
    <p:sldId id="349" r:id="rId19"/>
    <p:sldId id="351" r:id="rId20"/>
    <p:sldId id="350" r:id="rId21"/>
    <p:sldId id="352" r:id="rId22"/>
    <p:sldId id="261" r:id="rId23"/>
  </p:sldIdLst>
  <p:sldSz cx="12192000" cy="6858000"/>
  <p:notesSz cx="6850063" cy="9982200"/>
  <p:embeddedFontLst>
    <p:embeddedFont>
      <p:font typeface="AppleSDGothicNeoM00" panose="02000503000000000000" pitchFamily="2" charset="-127"/>
      <p:regular r:id="rId25"/>
    </p:embeddedFont>
    <p:embeddedFont>
      <p:font typeface="HY견고딕" panose="02030600000101010101" pitchFamily="18" charset="-127"/>
      <p:regular r:id="rId26"/>
    </p:embeddedFont>
    <p:embeddedFont>
      <p:font typeface="나눔스퀘어 ExtraBold" panose="020B0600000101010101" pitchFamily="50" charset="-127"/>
      <p:bold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3" autoAdjust="0"/>
    <p:restoredTop sz="83353" autoAdjust="0"/>
  </p:normalViewPr>
  <p:slideViewPr>
    <p:cSldViewPr snapToGrid="0">
      <p:cViewPr varScale="1">
        <p:scale>
          <a:sx n="56" d="100"/>
          <a:sy n="56" d="100"/>
        </p:scale>
        <p:origin x="686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8361" cy="50084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0117" y="0"/>
            <a:ext cx="2968361" cy="50084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CD449-48BC-4AEA-A4D9-1F49661391C3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1247775"/>
            <a:ext cx="5988050" cy="3368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007" y="4803934"/>
            <a:ext cx="5480050" cy="393049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81358"/>
            <a:ext cx="2968361" cy="5008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0117" y="9481358"/>
            <a:ext cx="2968361" cy="5008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9EF64B-F7BD-4EC7-A79C-BD7E99AC9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452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186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4034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533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7569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9412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1993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5555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529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0723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2761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7740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2329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8070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45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413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2071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6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5783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540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altLang="ko-KR" dirty="0"/>
              <a:t>linewidth : </a:t>
            </a:r>
            <a:r>
              <a:rPr lang="ko-KR" altLang="en-US" dirty="0"/>
              <a:t>선의 너비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en-US" altLang="ko-KR" dirty="0" err="1"/>
              <a:t>lineCap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선의 끝 모양 </a:t>
            </a:r>
            <a:r>
              <a:rPr lang="en-US" altLang="ko-KR" dirty="0"/>
              <a:t>(</a:t>
            </a:r>
            <a:r>
              <a:rPr lang="ko-KR" altLang="en-US" dirty="0"/>
              <a:t>둥글게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14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448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9EF64B-F7BD-4EC7-A79C-BD7E99AC948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130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D4EC0-C1E6-43F4-8FE4-73DCC0016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4239A4-BA69-4D8E-A472-9E2EEE9696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6753E9-CA7B-4C83-A696-12DF38AE8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67D03D-8202-4ACF-9529-72462622B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D177A6-A80F-4737-B727-0479C1D4A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DC1ED-DDA6-4377-8D5A-78ACB44477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58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32BC1E-FC78-4F9C-B3A6-0DA3C8E09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1AAE39-8684-4986-B401-032F898C8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8327F5-FFA4-489B-B30A-2C2DC87B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6FC57C-1EDC-43AB-948E-42226B67E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6040D0-CF78-4475-901C-EE1F78E26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DC1ED-DDA6-4377-8D5A-78ACB44477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688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A82C6CF-16BE-4C21-9822-D8281EFC7D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8DF950-ED1A-4A1C-A13F-E593A09C65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88A545-8E9E-4D04-A168-566C5C5FC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2FA7F9-DEF8-4105-93B2-A28FF393F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FD4990-02D5-4921-962D-6CB4069BB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DC1ED-DDA6-4377-8D5A-78ACB44477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569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1E58F4-19FB-42F6-8911-26A4E2500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31FE88-ECFB-4FCB-9CA8-FB8BF10C2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1B0D04-BAF6-465F-8461-C8B120CC1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A98D6B-27DF-4276-85A0-AC6376993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4C4E96-3D9D-4FDF-AE74-3D336ABC0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DC1ED-DDA6-4377-8D5A-78ACB44477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149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BDF443-5116-40FA-86FC-691A398D0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AB7BD7-539D-4B5C-BA01-2829FEC30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84FF19-F743-4DC8-BB22-EEB937CB5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977261-8AE4-48B9-9781-5D9024A8A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94B844-D1AB-40B0-AE56-BD60807C4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DC1ED-DDA6-4377-8D5A-78ACB44477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171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84CAC5-35C2-41EB-BF81-D1C09AB3A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FE5035-701C-482A-B00A-FDCFA20702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87A60E-3E0F-4063-B220-6BA7201D6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C6CD5F-A5F8-4120-8707-95E7AA5D1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9F8B14-3B7D-44D0-B948-40EB4BFE1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15C9B3-A66E-43BD-8B2D-20FEC2902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DC1ED-DDA6-4377-8D5A-78ACB44477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288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4E58F7-FCE8-4AD1-81A4-94E3017C2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D563EB-C30E-470D-906D-1F3CBF49C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EDCD43-7965-449F-89D9-B5C80BCD2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23D6347-4EBA-499D-9423-9B833C41BA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CE96909-EEF1-44D9-B5CD-D1BA410FA9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D0F6E1-0428-417C-9173-5F76A2214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6E8BAD9-ED77-4267-94B1-994A9DF4B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6CC742A-3156-4801-A167-707821E1F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DC1ED-DDA6-4377-8D5A-78ACB44477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753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34D843-F79E-441F-B65B-4253CFD1A5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22265"/>
            <a:ext cx="2277688" cy="701731"/>
          </a:xfrm>
          <a:solidFill>
            <a:schemeClr val="tx1"/>
          </a:solidFill>
        </p:spPr>
        <p:txBody>
          <a:bodyPr wrap="square">
            <a:normAutofit/>
          </a:bodyPr>
          <a:lstStyle>
            <a:lvl1pPr marL="0" indent="0">
              <a:buFontTx/>
              <a:buNone/>
              <a:defRPr b="1" spc="-500" baseline="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목차순서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E41DC8B-8C5C-41AD-853B-69B3A4C8B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F6E09F-3BBF-4EAC-85A0-19AC19672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5FDE630-6264-4851-A7CA-27CF1F0B8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fld id="{902DC1ED-DDA6-4377-8D5A-78ACB444771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94004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1D0ED7-E204-40ED-B484-DA209997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6EB8101-7725-4D4D-A597-F6DCDC659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5D3006-FF2E-4F3C-B099-DA97E7335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DC1ED-DDA6-4377-8D5A-78ACB44477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16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172AB5-7A33-4792-9848-76A32A813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33ADB7-26F2-47A9-A5D5-62C4E512A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EAC21A8-5C72-4BEA-B586-B629A8A2AC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91B32F-6C44-4B90-B8AF-5259993BD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CD021C-803E-4BD9-80FC-DA46CBF3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D2CE72-5DFA-4890-AC9C-92453C582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DC1ED-DDA6-4377-8D5A-78ACB44477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335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C09DFB-BAF6-4CE4-93FA-4CB600E7E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CB2521F-0A5E-473C-8F61-C8DBD9F440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4563DA-28A9-4A27-8005-922BE459D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5E6796-3534-418C-8C50-6347E57F6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B68BAD-A953-4592-817C-C3F74D084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E541BD-9A91-4FBD-A18E-9753258EA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DC1ED-DDA6-4377-8D5A-78ACB44477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764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68320F3-192B-43F3-A4C9-A976C85D0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254604-6BDF-4639-B049-315AFB202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3D7EC0-F260-44FA-9B8D-13193E0CFE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1959A-78E8-4F9F-A0BD-B7AA824A5588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FD350D-56EF-48DD-B4A4-BF998A47B5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48EF8A-3AE5-431F-BD21-4EABE7E341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DC1ED-DDA6-4377-8D5A-78ACB44477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218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76CDB-1F67-41EC-8903-6E8C9D442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4743"/>
            <a:ext cx="9144000" cy="1312817"/>
          </a:xfr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t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ko-KR" sz="3100" i="1" dirty="0">
                <a:ln>
                  <a:solidFill>
                    <a:schemeClr val="tx1"/>
                  </a:solidFill>
                </a:ln>
              </a:rPr>
              <a:t>SSL </a:t>
            </a:r>
            <a:r>
              <a:rPr lang="ko-KR" altLang="en-US" sz="3100" i="1" dirty="0">
                <a:ln>
                  <a:solidFill>
                    <a:schemeClr val="tx1"/>
                  </a:solidFill>
                </a:ln>
              </a:rPr>
              <a:t>세미나</a:t>
            </a:r>
            <a:br>
              <a:rPr lang="en-US" altLang="ko-KR" sz="7200" b="1" dirty="0"/>
            </a:br>
            <a:r>
              <a:rPr lang="ko-KR" altLang="en-US" sz="7200" b="1" dirty="0"/>
              <a:t>간단 </a:t>
            </a:r>
            <a:r>
              <a:rPr lang="en-US" altLang="ko-KR" sz="7200" b="1" dirty="0"/>
              <a:t>CSS</a:t>
            </a:r>
            <a:br>
              <a:rPr lang="en-US" altLang="ko-KR" sz="7200" b="1" dirty="0"/>
            </a:br>
            <a:endParaRPr lang="ko-KR" altLang="en-US" sz="7200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DA93EC-2DDF-4375-A171-ADF203C74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93828"/>
            <a:ext cx="9144000" cy="528506"/>
          </a:xfrm>
        </p:spPr>
        <p:txBody>
          <a:bodyPr/>
          <a:lstStyle/>
          <a:p>
            <a:r>
              <a:rPr lang="en-US" altLang="ko-KR" spc="600" dirty="0">
                <a:ln w="3175">
                  <a:solidFill>
                    <a:schemeClr val="tx1"/>
                  </a:solidFill>
                </a:ln>
              </a:rPr>
              <a:t>20180691 </a:t>
            </a:r>
            <a:r>
              <a:rPr lang="ko-KR" altLang="en-US" spc="600" dirty="0">
                <a:ln w="3175">
                  <a:solidFill>
                    <a:schemeClr val="tx1"/>
                  </a:solidFill>
                </a:ln>
              </a:rPr>
              <a:t>염정아</a:t>
            </a:r>
          </a:p>
        </p:txBody>
      </p:sp>
    </p:spTree>
    <p:extLst>
      <p:ext uri="{BB962C8B-B14F-4D97-AF65-F5344CB8AC3E}">
        <p14:creationId xmlns:p14="http://schemas.microsoft.com/office/powerpoint/2010/main" val="2899215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방향키로 객체 움직이기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메인 코드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605AF7D-1B74-4506-8D51-2AF02DDACC8D}"/>
              </a:ext>
            </a:extLst>
          </p:cNvPr>
          <p:cNvGrpSpPr/>
          <p:nvPr/>
        </p:nvGrpSpPr>
        <p:grpSpPr>
          <a:xfrm>
            <a:off x="6610095" y="1906138"/>
            <a:ext cx="4749420" cy="3045724"/>
            <a:chOff x="1801505" y="1719618"/>
            <a:chExt cx="4749420" cy="3045724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7DB38FA6-486C-40D2-AEDE-B9370B1800BC}"/>
                </a:ext>
              </a:extLst>
            </p:cNvPr>
            <p:cNvSpPr/>
            <p:nvPr/>
          </p:nvSpPr>
          <p:spPr>
            <a:xfrm>
              <a:off x="3452884" y="1719618"/>
              <a:ext cx="1446662" cy="144666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400" dirty="0"/>
                <a:t>38</a:t>
              </a:r>
              <a:endParaRPr lang="ko-KR" altLang="en-US" sz="4400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C564A104-059E-4D5E-890F-4B1EB661BA22}"/>
                </a:ext>
              </a:extLst>
            </p:cNvPr>
            <p:cNvSpPr/>
            <p:nvPr/>
          </p:nvSpPr>
          <p:spPr>
            <a:xfrm>
              <a:off x="3452884" y="3318680"/>
              <a:ext cx="1446662" cy="144666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400" dirty="0"/>
                <a:t>40</a:t>
              </a:r>
              <a:endParaRPr lang="ko-KR" altLang="en-US" sz="4400" dirty="0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897023A-E160-41E0-900C-CD16609056AB}"/>
                </a:ext>
              </a:extLst>
            </p:cNvPr>
            <p:cNvSpPr/>
            <p:nvPr/>
          </p:nvSpPr>
          <p:spPr>
            <a:xfrm>
              <a:off x="1801505" y="3318680"/>
              <a:ext cx="1446662" cy="144666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400" dirty="0"/>
                <a:t>37</a:t>
              </a:r>
              <a:endParaRPr lang="ko-KR" altLang="en-US" sz="4400" dirty="0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46B526E1-A774-4120-9AB4-F76D662C51C2}"/>
                </a:ext>
              </a:extLst>
            </p:cNvPr>
            <p:cNvSpPr/>
            <p:nvPr/>
          </p:nvSpPr>
          <p:spPr>
            <a:xfrm>
              <a:off x="5104263" y="3318680"/>
              <a:ext cx="1446662" cy="1446662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4400" dirty="0"/>
                <a:t>39</a:t>
              </a:r>
              <a:endParaRPr lang="ko-KR" altLang="en-US" sz="4400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27D51DD-BFD4-4E3E-ABEB-180E78897456}"/>
              </a:ext>
            </a:extLst>
          </p:cNvPr>
          <p:cNvGrpSpPr/>
          <p:nvPr/>
        </p:nvGrpSpPr>
        <p:grpSpPr>
          <a:xfrm>
            <a:off x="555219" y="1145097"/>
            <a:ext cx="5149545" cy="4122091"/>
            <a:chOff x="555220" y="1267927"/>
            <a:chExt cx="5149545" cy="412209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49ED114-D03A-428A-9FF1-9CF574EDD479}"/>
                </a:ext>
              </a:extLst>
            </p:cNvPr>
            <p:cNvSpPr txBox="1"/>
            <p:nvPr/>
          </p:nvSpPr>
          <p:spPr>
            <a:xfrm>
              <a:off x="676733" y="1696699"/>
              <a:ext cx="5028032" cy="3693319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r>
                <a:rPr lang="ko-KR" altLang="en-US" b="0" dirty="0">
                  <a:solidFill>
                    <a:srgbClr val="D6DEEB"/>
                  </a:solidFill>
                  <a:effectLst/>
                </a:rPr>
                <a:t>      </a:t>
              </a:r>
              <a:r>
                <a:rPr lang="en-US" altLang="ko-KR" b="0" dirty="0">
                  <a:solidFill>
                    <a:srgbClr val="637777"/>
                  </a:solidFill>
                  <a:effectLst/>
                </a:rPr>
                <a:t>//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</a:rPr>
                <a:t> 방향키 눌려졌을 때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</a:rPr>
                <a:t>: true</a:t>
              </a:r>
              <a:endParaRPr lang="en-US" altLang="ko-KR" b="0" dirty="0">
                <a:solidFill>
                  <a:srgbClr val="D6DEEB"/>
                </a:solidFill>
                <a:effectLst/>
              </a:endParaRPr>
            </a:p>
            <a:p>
              <a:r>
                <a:rPr lang="en-US" altLang="ko-KR" b="0" dirty="0">
                  <a:solidFill>
                    <a:srgbClr val="D6DEEB"/>
                  </a:solidFill>
                  <a:effectLst/>
                </a:rPr>
                <a:t>      </a:t>
              </a:r>
              <a:r>
                <a:rPr lang="en-US" altLang="ko-KR" b="0" dirty="0">
                  <a:solidFill>
                    <a:srgbClr val="637777"/>
                  </a:solidFill>
                  <a:effectLst/>
                </a:rPr>
                <a:t>//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</a:rPr>
                <a:t>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</a:rPr>
                <a:t>좌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</a:rPr>
                <a:t>: 37,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</a:rPr>
                <a:t>상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</a:rPr>
                <a:t>: 38,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</a:rPr>
                <a:t>우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</a:rPr>
                <a:t>: 39,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</a:rPr>
                <a:t>하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</a:rPr>
                <a:t>: 40</a:t>
              </a:r>
              <a:endParaRPr lang="ko-KR" altLang="en-US" b="0" dirty="0">
                <a:solidFill>
                  <a:srgbClr val="D6DEEB"/>
                </a:solidFill>
                <a:effectLst/>
              </a:endParaRPr>
            </a:p>
            <a:p>
              <a:r>
                <a:rPr lang="ko-KR" altLang="en-US" b="0" dirty="0">
                  <a:solidFill>
                    <a:srgbClr val="D6DEEB"/>
                  </a:solidFill>
                  <a:effectLst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const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</a:rPr>
                <a:t>keydownHandler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D9F5DD"/>
                  </a:solidFill>
                  <a:effectLst/>
                </a:rPr>
                <a:t>(</a:t>
              </a:r>
              <a:r>
                <a:rPr lang="en-US" altLang="ko-KR" b="0" i="1" dirty="0">
                  <a:solidFill>
                    <a:srgbClr val="D7DBE0"/>
                  </a:solidFill>
                  <a:effectLst/>
                </a:rPr>
                <a:t>event</a:t>
              </a:r>
              <a:r>
                <a:rPr lang="en-US" altLang="ko-KR" b="0" dirty="0">
                  <a:solidFill>
                    <a:srgbClr val="D9F5DD"/>
                  </a:solidFill>
                  <a:effectLst/>
                </a:rPr>
                <a:t>)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=&gt;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{</a:t>
              </a:r>
              <a:endParaRPr lang="en-US" altLang="ko-KR" b="0" dirty="0">
                <a:solidFill>
                  <a:srgbClr val="D6DEEB"/>
                </a:solidFill>
                <a:effectLst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if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D6DEEB"/>
                  </a:solidFill>
                  <a:effectLst/>
                </a:rPr>
                <a:t>(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</a:rPr>
                <a:t>event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</a:rPr>
                <a:t>.</a:t>
              </a:r>
              <a:r>
                <a:rPr lang="en-US" altLang="ko-KR" b="0" i="1" dirty="0" err="1">
                  <a:solidFill>
                    <a:srgbClr val="BAEBE2"/>
                  </a:solidFill>
                  <a:effectLst/>
                </a:rPr>
                <a:t>keyCode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===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</a:rPr>
                <a:t>37</a:t>
              </a:r>
              <a:r>
                <a:rPr lang="en-US" altLang="ko-KR" b="0" dirty="0">
                  <a:solidFill>
                    <a:srgbClr val="D6DEEB"/>
                  </a:solidFill>
                  <a:effectLst/>
                </a:rPr>
                <a:t>)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{</a:t>
              </a:r>
              <a:endParaRPr lang="en-US" altLang="ko-KR" b="0" dirty="0">
                <a:solidFill>
                  <a:srgbClr val="D6DEEB"/>
                </a:solidFill>
                <a:effectLst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        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</a:rPr>
                <a:t>blockLeftPressed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i="1" dirty="0">
                  <a:solidFill>
                    <a:srgbClr val="FF5874"/>
                  </a:solidFill>
                  <a:effectLst/>
                </a:rPr>
                <a:t>true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;</a:t>
              </a:r>
              <a:endParaRPr lang="en-US" altLang="ko-KR" b="0" dirty="0">
                <a:solidFill>
                  <a:srgbClr val="D6DEEB"/>
                </a:solidFill>
                <a:effectLst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}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else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if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D6DEEB"/>
                  </a:solidFill>
                  <a:effectLst/>
                </a:rPr>
                <a:t>(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</a:rPr>
                <a:t>event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</a:rPr>
                <a:t>.</a:t>
              </a:r>
              <a:r>
                <a:rPr lang="en-US" altLang="ko-KR" b="0" i="1" dirty="0" err="1">
                  <a:solidFill>
                    <a:srgbClr val="BAEBE2"/>
                  </a:solidFill>
                  <a:effectLst/>
                </a:rPr>
                <a:t>keyCode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===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</a:rPr>
                <a:t>38</a:t>
              </a:r>
              <a:r>
                <a:rPr lang="en-US" altLang="ko-KR" b="0" dirty="0">
                  <a:solidFill>
                    <a:srgbClr val="D6DEEB"/>
                  </a:solidFill>
                  <a:effectLst/>
                </a:rPr>
                <a:t>)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{</a:t>
              </a:r>
              <a:endParaRPr lang="en-US" altLang="ko-KR" b="0" dirty="0">
                <a:solidFill>
                  <a:srgbClr val="D6DEEB"/>
                </a:solidFill>
                <a:effectLst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        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</a:rPr>
                <a:t>blockTopPressed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i="1" dirty="0">
                  <a:solidFill>
                    <a:srgbClr val="FF5874"/>
                  </a:solidFill>
                  <a:effectLst/>
                </a:rPr>
                <a:t>true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;</a:t>
              </a:r>
              <a:endParaRPr lang="en-US" altLang="ko-KR" b="0" dirty="0">
                <a:solidFill>
                  <a:srgbClr val="D6DEEB"/>
                </a:solidFill>
                <a:effectLst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}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else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if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D6DEEB"/>
                  </a:solidFill>
                  <a:effectLst/>
                </a:rPr>
                <a:t>(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</a:rPr>
                <a:t>event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</a:rPr>
                <a:t>.</a:t>
              </a:r>
              <a:r>
                <a:rPr lang="en-US" altLang="ko-KR" b="0" i="1" dirty="0" err="1">
                  <a:solidFill>
                    <a:srgbClr val="BAEBE2"/>
                  </a:solidFill>
                  <a:effectLst/>
                </a:rPr>
                <a:t>keyCode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===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</a:rPr>
                <a:t>39</a:t>
              </a:r>
              <a:r>
                <a:rPr lang="en-US" altLang="ko-KR" b="0" dirty="0">
                  <a:solidFill>
                    <a:srgbClr val="D6DEEB"/>
                  </a:solidFill>
                  <a:effectLst/>
                </a:rPr>
                <a:t>)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{</a:t>
              </a:r>
              <a:endParaRPr lang="en-US" altLang="ko-KR" b="0" dirty="0">
                <a:solidFill>
                  <a:srgbClr val="D6DEEB"/>
                </a:solidFill>
                <a:effectLst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        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</a:rPr>
                <a:t>blockRightPressed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i="1" dirty="0">
                  <a:solidFill>
                    <a:srgbClr val="FF5874"/>
                  </a:solidFill>
                  <a:effectLst/>
                </a:rPr>
                <a:t>true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;</a:t>
              </a:r>
              <a:endParaRPr lang="en-US" altLang="ko-KR" b="0" dirty="0">
                <a:solidFill>
                  <a:srgbClr val="D6DEEB"/>
                </a:solidFill>
                <a:effectLst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}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else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if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D6DEEB"/>
                  </a:solidFill>
                  <a:effectLst/>
                </a:rPr>
                <a:t>(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</a:rPr>
                <a:t>event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</a:rPr>
                <a:t>.</a:t>
              </a:r>
              <a:r>
                <a:rPr lang="en-US" altLang="ko-KR" b="0" i="1" dirty="0" err="1">
                  <a:solidFill>
                    <a:srgbClr val="BAEBE2"/>
                  </a:solidFill>
                  <a:effectLst/>
                </a:rPr>
                <a:t>keyCode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===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</a:rPr>
                <a:t>40</a:t>
              </a:r>
              <a:r>
                <a:rPr lang="en-US" altLang="ko-KR" b="0" dirty="0">
                  <a:solidFill>
                    <a:srgbClr val="D6DEEB"/>
                  </a:solidFill>
                  <a:effectLst/>
                </a:rPr>
                <a:t>)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{</a:t>
              </a:r>
              <a:endParaRPr lang="en-US" altLang="ko-KR" b="0" dirty="0">
                <a:solidFill>
                  <a:srgbClr val="D6DEEB"/>
                </a:solidFill>
                <a:effectLst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        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</a:rPr>
                <a:t>blockDownPressed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</a:t>
              </a:r>
              <a:r>
                <a:rPr lang="en-US" altLang="ko-KR" b="0" i="1" dirty="0">
                  <a:solidFill>
                    <a:srgbClr val="FF5874"/>
                  </a:solidFill>
                  <a:effectLst/>
                </a:rPr>
                <a:t>true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;</a:t>
              </a:r>
              <a:endParaRPr lang="en-US" altLang="ko-KR" b="0" dirty="0">
                <a:solidFill>
                  <a:srgbClr val="D6DEEB"/>
                </a:solidFill>
                <a:effectLst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}</a:t>
              </a:r>
              <a:endParaRPr lang="en-US" altLang="ko-KR" b="0" dirty="0">
                <a:solidFill>
                  <a:srgbClr val="D6DEEB"/>
                </a:solidFill>
                <a:effectLst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</a:rPr>
                <a:t>}</a:t>
              </a:r>
              <a:r>
                <a:rPr lang="en-US" altLang="ko-KR" b="0" dirty="0">
                  <a:solidFill>
                    <a:srgbClr val="D6DEEB"/>
                  </a:solidFill>
                  <a:effectLst/>
                </a:rPr>
                <a:t>;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1AFF7D4-F2AA-466B-9D13-4E9AD744989A}"/>
                </a:ext>
              </a:extLst>
            </p:cNvPr>
            <p:cNvSpPr txBox="1"/>
            <p:nvPr/>
          </p:nvSpPr>
          <p:spPr>
            <a:xfrm>
              <a:off x="555220" y="1267927"/>
              <a:ext cx="2456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>
                  <a:latin typeface="+mj-ea"/>
                  <a:ea typeface="+mj-ea"/>
                </a:rPr>
                <a:t>방향키 </a:t>
              </a:r>
              <a:r>
                <a:rPr lang="ko-KR" altLang="en-US" sz="2000" dirty="0" err="1">
                  <a:latin typeface="+mj-ea"/>
                  <a:ea typeface="+mj-ea"/>
                </a:rPr>
                <a:t>핸들러</a:t>
              </a:r>
              <a:r>
                <a:rPr lang="ko-KR" altLang="en-US" sz="2000" dirty="0">
                  <a:latin typeface="+mj-ea"/>
                  <a:ea typeface="+mj-ea"/>
                </a:rPr>
                <a:t> 함수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1296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방향키로 객체 움직이기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메인 코드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8DCC1B0-3038-4E38-8277-3BE6016A6C13}"/>
              </a:ext>
            </a:extLst>
          </p:cNvPr>
          <p:cNvGrpSpPr/>
          <p:nvPr/>
        </p:nvGrpSpPr>
        <p:grpSpPr>
          <a:xfrm>
            <a:off x="1106664" y="1566052"/>
            <a:ext cx="9297537" cy="3016212"/>
            <a:chOff x="983834" y="1551562"/>
            <a:chExt cx="9297537" cy="3016212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9DBC56D-4218-470F-ABB8-EF33EE2B2C98}"/>
                </a:ext>
              </a:extLst>
            </p:cNvPr>
            <p:cNvGrpSpPr/>
            <p:nvPr/>
          </p:nvGrpSpPr>
          <p:grpSpPr>
            <a:xfrm>
              <a:off x="983834" y="1551562"/>
              <a:ext cx="9297537" cy="1877438"/>
              <a:chOff x="1229493" y="1659775"/>
              <a:chExt cx="9297537" cy="1877438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9367944-EEBE-4FE4-913B-DBC3ACB1825E}"/>
                  </a:ext>
                </a:extLst>
              </p:cNvPr>
              <p:cNvSpPr txBox="1"/>
              <p:nvPr/>
            </p:nvSpPr>
            <p:spPr>
              <a:xfrm>
                <a:off x="1229493" y="2059885"/>
                <a:ext cx="9297537" cy="1477328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      </a:t>
                </a:r>
                <a:r>
                  <a:rPr lang="en-US" altLang="ko-KR" b="0" dirty="0">
                    <a:solidFill>
                      <a:srgbClr val="637777"/>
                    </a:solidFill>
                    <a:effectLst/>
                    <a:latin typeface="+mj-ea"/>
                    <a:ea typeface="+mj-ea"/>
                  </a:rPr>
                  <a:t>//</a:t>
                </a:r>
                <a:r>
                  <a:rPr lang="en-US" altLang="ko-KR" b="0" i="1" dirty="0">
                    <a:solidFill>
                      <a:srgbClr val="637777"/>
                    </a:solidFill>
                    <a:effectLst/>
                    <a:latin typeface="+mj-ea"/>
                    <a:ea typeface="+mj-ea"/>
                  </a:rPr>
                  <a:t> start </a:t>
                </a:r>
                <a:r>
                  <a:rPr lang="ko-KR" altLang="en-US" b="0" i="1" dirty="0">
                    <a:solidFill>
                      <a:srgbClr val="637777"/>
                    </a:solidFill>
                    <a:effectLst/>
                    <a:latin typeface="+mj-ea"/>
                    <a:ea typeface="+mj-ea"/>
                  </a:rPr>
                  <a:t>지점 그리기</a:t>
                </a:r>
                <a:endPara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endParaRPr>
              </a:p>
              <a:p>
                <a:r>
                  <a:rPr lang="ko-KR" altLang="en-US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      </a:t>
                </a:r>
                <a:r>
                  <a:rPr lang="en-US" altLang="ko-KR" b="0" dirty="0">
                    <a:solidFill>
                      <a:srgbClr val="637777"/>
                    </a:solidFill>
                    <a:effectLst/>
                    <a:latin typeface="+mj-ea"/>
                    <a:ea typeface="+mj-ea"/>
                  </a:rPr>
                  <a:t>//</a:t>
                </a:r>
                <a:r>
                  <a:rPr lang="ko-KR" altLang="en-US" b="0" i="1" dirty="0">
                    <a:solidFill>
                      <a:srgbClr val="637777"/>
                    </a:solidFill>
                    <a:effectLst/>
                    <a:latin typeface="+mj-ea"/>
                    <a:ea typeface="+mj-ea"/>
                  </a:rPr>
                  <a:t> 변화가 있을 때 마다 새롭게 </a:t>
                </a:r>
                <a:r>
                  <a:rPr lang="ko-KR" altLang="en-US" b="0" i="1" dirty="0" err="1">
                    <a:solidFill>
                      <a:srgbClr val="637777"/>
                    </a:solidFill>
                    <a:effectLst/>
                    <a:latin typeface="+mj-ea"/>
                    <a:ea typeface="+mj-ea"/>
                  </a:rPr>
                  <a:t>그려야하므로</a:t>
                </a:r>
                <a:r>
                  <a:rPr lang="ko-KR" altLang="en-US" b="0" i="1" dirty="0">
                    <a:solidFill>
                      <a:srgbClr val="637777"/>
                    </a:solidFill>
                    <a:effectLst/>
                    <a:latin typeface="+mj-ea"/>
                    <a:ea typeface="+mj-ea"/>
                  </a:rPr>
                  <a:t> </a:t>
                </a:r>
                <a:r>
                  <a:rPr lang="en-US" altLang="ko-KR" b="0" i="1" dirty="0">
                    <a:solidFill>
                      <a:srgbClr val="637777"/>
                    </a:solidFill>
                    <a:effectLst/>
                    <a:latin typeface="+mj-ea"/>
                    <a:ea typeface="+mj-ea"/>
                  </a:rPr>
                  <a:t>10ms = 0.01s </a:t>
                </a:r>
                <a:r>
                  <a:rPr lang="ko-KR" altLang="en-US" b="0" i="1" dirty="0">
                    <a:solidFill>
                      <a:srgbClr val="637777"/>
                    </a:solidFill>
                    <a:effectLst/>
                    <a:latin typeface="+mj-ea"/>
                    <a:ea typeface="+mj-ea"/>
                  </a:rPr>
                  <a:t>마다 </a:t>
                </a:r>
                <a:r>
                  <a:rPr lang="en-US" altLang="ko-KR" b="0" i="1" dirty="0">
                    <a:solidFill>
                      <a:srgbClr val="637777"/>
                    </a:solidFill>
                    <a:effectLst/>
                    <a:latin typeface="+mj-ea"/>
                    <a:ea typeface="+mj-ea"/>
                  </a:rPr>
                  <a:t>draw </a:t>
                </a:r>
                <a:r>
                  <a:rPr lang="ko-KR" altLang="en-US" b="0" i="1" dirty="0">
                    <a:solidFill>
                      <a:srgbClr val="637777"/>
                    </a:solidFill>
                    <a:effectLst/>
                    <a:latin typeface="+mj-ea"/>
                    <a:ea typeface="+mj-ea"/>
                  </a:rPr>
                  <a:t>함수를 실행</a:t>
                </a:r>
                <a:endPara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endParaRPr>
              </a:p>
              <a:p>
                <a:r>
                  <a:rPr lang="ko-KR" altLang="en-US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      </a:t>
                </a:r>
                <a:r>
                  <a:rPr lang="en-US" altLang="ko-KR" b="0" dirty="0">
                    <a:solidFill>
                      <a:srgbClr val="C792EA"/>
                    </a:solidFill>
                    <a:effectLst/>
                    <a:latin typeface="+mj-ea"/>
                    <a:ea typeface="+mj-ea"/>
                  </a:rPr>
                  <a:t>const</a:t>
                </a:r>
                <a:r>
                  <a:rPr lang="en-US" altLang="ko-KR" b="0" i="1" dirty="0">
                    <a:solidFill>
                      <a:srgbClr val="C792EA"/>
                    </a:solidFill>
                    <a:effectLst/>
                    <a:latin typeface="+mj-ea"/>
                    <a:ea typeface="+mj-ea"/>
                  </a:rPr>
                  <a:t> </a:t>
                </a:r>
                <a:r>
                  <a:rPr lang="en-US" altLang="ko-KR" b="0" i="1" dirty="0">
                    <a:solidFill>
                      <a:srgbClr val="82AAFF"/>
                    </a:solidFill>
                    <a:effectLst/>
                    <a:latin typeface="+mj-ea"/>
                    <a:ea typeface="+mj-ea"/>
                  </a:rPr>
                  <a:t>start</a:t>
                </a:r>
                <a:r>
                  <a:rPr lang="en-US" altLang="ko-KR" b="0" i="1" dirty="0">
                    <a:solidFill>
                      <a:srgbClr val="C792EA"/>
                    </a:solidFill>
                    <a:effectLst/>
                    <a:latin typeface="+mj-ea"/>
                    <a:ea typeface="+mj-ea"/>
                  </a:rPr>
                  <a:t> </a:t>
                </a:r>
                <a:r>
                  <a:rPr lang="en-US" altLang="ko-KR" b="0" dirty="0">
                    <a:solidFill>
                      <a:srgbClr val="C792EA"/>
                    </a:solidFill>
                    <a:effectLst/>
                    <a:latin typeface="+mj-ea"/>
                    <a:ea typeface="+mj-ea"/>
                  </a:rPr>
                  <a:t>=</a:t>
                </a:r>
                <a:r>
                  <a:rPr lang="en-US" altLang="ko-KR" b="0" i="1" dirty="0">
                    <a:solidFill>
                      <a:srgbClr val="C792EA"/>
                    </a:solidFill>
                    <a:effectLst/>
                    <a:latin typeface="+mj-ea"/>
                    <a:ea typeface="+mj-ea"/>
                  </a:rPr>
                  <a:t> </a:t>
                </a:r>
                <a:r>
                  <a:rPr lang="en-US" altLang="ko-KR" b="0" i="1" dirty="0" err="1">
                    <a:solidFill>
                      <a:srgbClr val="C5E478"/>
                    </a:solidFill>
                    <a:effectLst/>
                    <a:latin typeface="+mj-ea"/>
                    <a:ea typeface="+mj-ea"/>
                  </a:rPr>
                  <a:t>setInterval</a:t>
                </a:r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(</a:t>
                </a:r>
                <a:r>
                  <a:rPr lang="en-US" altLang="ko-KR" b="0" dirty="0">
                    <a:solidFill>
                      <a:srgbClr val="D7DBE0"/>
                    </a:solidFill>
                    <a:effectLst/>
                    <a:latin typeface="+mj-ea"/>
                    <a:ea typeface="+mj-ea"/>
                  </a:rPr>
                  <a:t>draw</a:t>
                </a:r>
                <a:r>
                  <a:rPr lang="en-US" altLang="ko-KR" b="0" dirty="0">
                    <a:solidFill>
                      <a:srgbClr val="C792EA"/>
                    </a:solidFill>
                    <a:effectLst/>
                    <a:latin typeface="+mj-ea"/>
                    <a:ea typeface="+mj-ea"/>
                  </a:rPr>
                  <a:t>,</a:t>
                </a:r>
                <a:r>
                  <a:rPr lang="en-US" altLang="ko-KR" b="0" i="1" dirty="0">
                    <a:solidFill>
                      <a:srgbClr val="C792EA"/>
                    </a:solidFill>
                    <a:effectLst/>
                    <a:latin typeface="+mj-ea"/>
                    <a:ea typeface="+mj-ea"/>
                  </a:rPr>
                  <a:t> </a:t>
                </a:r>
                <a:r>
                  <a:rPr lang="en-US" altLang="ko-KR" b="0" dirty="0">
                    <a:solidFill>
                      <a:srgbClr val="F78C6C"/>
                    </a:solidFill>
                    <a:effectLst/>
                    <a:latin typeface="+mj-ea"/>
                    <a:ea typeface="+mj-ea"/>
                  </a:rPr>
                  <a:t>10</a:t>
                </a:r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);</a:t>
                </a:r>
              </a:p>
              <a:p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      </a:t>
                </a:r>
                <a:r>
                  <a:rPr lang="en-US" altLang="ko-KR" b="0" i="1" dirty="0" err="1">
                    <a:solidFill>
                      <a:srgbClr val="7FDBCA"/>
                    </a:solidFill>
                    <a:effectLst/>
                    <a:latin typeface="+mj-ea"/>
                    <a:ea typeface="+mj-ea"/>
                  </a:rPr>
                  <a:t>document</a:t>
                </a:r>
                <a:r>
                  <a:rPr lang="en-US" altLang="ko-KR" b="0" i="1" dirty="0" err="1">
                    <a:solidFill>
                      <a:srgbClr val="C792EA"/>
                    </a:solidFill>
                    <a:effectLst/>
                    <a:latin typeface="+mj-ea"/>
                    <a:ea typeface="+mj-ea"/>
                  </a:rPr>
                  <a:t>.</a:t>
                </a:r>
                <a:r>
                  <a:rPr lang="en-US" altLang="ko-KR" b="0" i="1" dirty="0" err="1">
                    <a:solidFill>
                      <a:srgbClr val="82AAFF"/>
                    </a:solidFill>
                    <a:effectLst/>
                    <a:latin typeface="+mj-ea"/>
                    <a:ea typeface="+mj-ea"/>
                  </a:rPr>
                  <a:t>addEventListener</a:t>
                </a:r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(</a:t>
                </a:r>
                <a:r>
                  <a:rPr lang="en-US" altLang="ko-KR" b="0" dirty="0">
                    <a:solidFill>
                      <a:srgbClr val="D9F5DD"/>
                    </a:solidFill>
                    <a:effectLst/>
                    <a:latin typeface="+mj-ea"/>
                    <a:ea typeface="+mj-ea"/>
                  </a:rPr>
                  <a:t>"</a:t>
                </a:r>
                <a:r>
                  <a:rPr lang="en-US" altLang="ko-KR" b="0" dirty="0" err="1">
                    <a:solidFill>
                      <a:srgbClr val="ECC48D"/>
                    </a:solidFill>
                    <a:effectLst/>
                    <a:latin typeface="+mj-ea"/>
                    <a:ea typeface="+mj-ea"/>
                  </a:rPr>
                  <a:t>keydown</a:t>
                </a:r>
                <a:r>
                  <a:rPr lang="en-US" altLang="ko-KR" b="0" dirty="0">
                    <a:solidFill>
                      <a:srgbClr val="D9F5DD"/>
                    </a:solidFill>
                    <a:effectLst/>
                    <a:latin typeface="+mj-ea"/>
                    <a:ea typeface="+mj-ea"/>
                  </a:rPr>
                  <a:t>"</a:t>
                </a:r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, </a:t>
                </a:r>
                <a:r>
                  <a:rPr lang="en-US" altLang="ko-KR" b="0" dirty="0" err="1">
                    <a:solidFill>
                      <a:srgbClr val="D7DBE0"/>
                    </a:solidFill>
                    <a:effectLst/>
                    <a:latin typeface="+mj-ea"/>
                    <a:ea typeface="+mj-ea"/>
                  </a:rPr>
                  <a:t>keydownHandler</a:t>
                </a:r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, </a:t>
                </a:r>
                <a:r>
                  <a:rPr lang="en-US" altLang="ko-KR" b="0" dirty="0">
                    <a:solidFill>
                      <a:srgbClr val="FF5874"/>
                    </a:solidFill>
                    <a:effectLst/>
                    <a:latin typeface="+mj-ea"/>
                    <a:ea typeface="+mj-ea"/>
                  </a:rPr>
                  <a:t>false</a:t>
                </a:r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);</a:t>
                </a:r>
              </a:p>
              <a:p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      </a:t>
                </a:r>
                <a:r>
                  <a:rPr lang="en-US" altLang="ko-KR" b="0" i="1" dirty="0" err="1">
                    <a:solidFill>
                      <a:srgbClr val="7FDBCA"/>
                    </a:solidFill>
                    <a:effectLst/>
                    <a:latin typeface="+mj-ea"/>
                    <a:ea typeface="+mj-ea"/>
                  </a:rPr>
                  <a:t>document</a:t>
                </a:r>
                <a:r>
                  <a:rPr lang="en-US" altLang="ko-KR" b="0" i="1" dirty="0" err="1">
                    <a:solidFill>
                      <a:srgbClr val="C792EA"/>
                    </a:solidFill>
                    <a:effectLst/>
                    <a:latin typeface="+mj-ea"/>
                    <a:ea typeface="+mj-ea"/>
                  </a:rPr>
                  <a:t>.</a:t>
                </a:r>
                <a:r>
                  <a:rPr lang="en-US" altLang="ko-KR" b="0" i="1" dirty="0" err="1">
                    <a:solidFill>
                      <a:srgbClr val="82AAFF"/>
                    </a:solidFill>
                    <a:effectLst/>
                    <a:latin typeface="+mj-ea"/>
                    <a:ea typeface="+mj-ea"/>
                  </a:rPr>
                  <a:t>addEventListener</a:t>
                </a:r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(</a:t>
                </a:r>
                <a:r>
                  <a:rPr lang="en-US" altLang="ko-KR" b="0" dirty="0">
                    <a:solidFill>
                      <a:srgbClr val="D9F5DD"/>
                    </a:solidFill>
                    <a:effectLst/>
                    <a:latin typeface="+mj-ea"/>
                    <a:ea typeface="+mj-ea"/>
                  </a:rPr>
                  <a:t>"</a:t>
                </a:r>
                <a:r>
                  <a:rPr lang="en-US" altLang="ko-KR" b="0" dirty="0" err="1">
                    <a:solidFill>
                      <a:srgbClr val="ECC48D"/>
                    </a:solidFill>
                    <a:effectLst/>
                    <a:latin typeface="+mj-ea"/>
                    <a:ea typeface="+mj-ea"/>
                  </a:rPr>
                  <a:t>keyup</a:t>
                </a:r>
                <a:r>
                  <a:rPr lang="en-US" altLang="ko-KR" b="0" dirty="0">
                    <a:solidFill>
                      <a:srgbClr val="D9F5DD"/>
                    </a:solidFill>
                    <a:effectLst/>
                    <a:latin typeface="+mj-ea"/>
                    <a:ea typeface="+mj-ea"/>
                  </a:rPr>
                  <a:t>"</a:t>
                </a:r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, </a:t>
                </a:r>
                <a:r>
                  <a:rPr lang="en-US" altLang="ko-KR" b="0" dirty="0" err="1">
                    <a:solidFill>
                      <a:srgbClr val="D7DBE0"/>
                    </a:solidFill>
                    <a:effectLst/>
                    <a:latin typeface="+mj-ea"/>
                    <a:ea typeface="+mj-ea"/>
                  </a:rPr>
                  <a:t>keyupHandler</a:t>
                </a:r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, </a:t>
                </a:r>
                <a:r>
                  <a:rPr lang="en-US" altLang="ko-KR" b="0" dirty="0">
                    <a:solidFill>
                      <a:srgbClr val="FF5874"/>
                    </a:solidFill>
                    <a:effectLst/>
                    <a:latin typeface="+mj-ea"/>
                    <a:ea typeface="+mj-ea"/>
                  </a:rPr>
                  <a:t>false</a:t>
                </a:r>
                <a:r>
                  <a:rPr lang="en-US" altLang="ko-KR" b="0" dirty="0">
                    <a:solidFill>
                      <a:srgbClr val="D6DEEB"/>
                    </a:solidFill>
                    <a:effectLst/>
                    <a:latin typeface="+mj-ea"/>
                    <a:ea typeface="+mj-ea"/>
                  </a:rPr>
                  <a:t>);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D4DA1CD-DD5A-4997-81F4-FC361437A773}"/>
                  </a:ext>
                </a:extLst>
              </p:cNvPr>
              <p:cNvSpPr txBox="1"/>
              <p:nvPr/>
            </p:nvSpPr>
            <p:spPr>
              <a:xfrm>
                <a:off x="1229493" y="1659775"/>
                <a:ext cx="245617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ko-KR" altLang="en-US" sz="2000">
                    <a:latin typeface="+mj-ea"/>
                    <a:ea typeface="+mj-ea"/>
                  </a:rPr>
                  <a:t>핸들러</a:t>
                </a:r>
                <a:r>
                  <a:rPr lang="ko-KR" altLang="en-US" sz="2000" dirty="0">
                    <a:latin typeface="+mj-ea"/>
                    <a:ea typeface="+mj-ea"/>
                  </a:rPr>
                  <a:t> 함수 호출</a:t>
                </a: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45D0C69-A91D-4B65-9921-09099FC6B305}"/>
                </a:ext>
              </a:extLst>
            </p:cNvPr>
            <p:cNvSpPr txBox="1"/>
            <p:nvPr/>
          </p:nvSpPr>
          <p:spPr>
            <a:xfrm>
              <a:off x="983834" y="3644444"/>
              <a:ext cx="746069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altLang="ko-KR" dirty="0"/>
                <a:t>canvas</a:t>
              </a:r>
              <a:r>
                <a:rPr lang="ko-KR" altLang="en-US" dirty="0"/>
                <a:t>는 변화가 있을 때 마다 새롭게 다시 </a:t>
              </a:r>
              <a:r>
                <a:rPr lang="ko-KR" altLang="en-US" dirty="0" err="1"/>
                <a:t>그려야한다</a:t>
              </a:r>
              <a:r>
                <a:rPr lang="en-US" altLang="ko-KR" dirty="0"/>
                <a:t>.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ko-KR" altLang="en-US" dirty="0"/>
                <a:t>마치 애니메이션 프레임과 같다</a:t>
              </a:r>
              <a:r>
                <a:rPr lang="en-US" altLang="ko-KR" dirty="0"/>
                <a:t>.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ko-KR" altLang="en-US" dirty="0"/>
                <a:t>그렇기 때문에 </a:t>
              </a:r>
              <a:r>
                <a:rPr lang="en-US" altLang="ko-KR" dirty="0"/>
                <a:t>interval </a:t>
              </a:r>
              <a:r>
                <a:rPr lang="ko-KR" altLang="en-US" dirty="0"/>
                <a:t>함수를 이용하여 </a:t>
              </a:r>
              <a:r>
                <a:rPr lang="en-US" altLang="ko-KR" dirty="0"/>
                <a:t>draw </a:t>
              </a:r>
              <a:r>
                <a:rPr lang="ko-KR" altLang="en-US" dirty="0"/>
                <a:t>함수를 </a:t>
              </a:r>
              <a:r>
                <a:rPr lang="en-US" altLang="ko-KR" dirty="0"/>
                <a:t>0.01</a:t>
              </a:r>
              <a:r>
                <a:rPr lang="ko-KR" altLang="en-US" dirty="0"/>
                <a:t>초 마다 호출해준다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69721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스크롤 웹 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만들고자 하는 것</a:t>
            </a:r>
          </a:p>
        </p:txBody>
      </p:sp>
      <p:pic>
        <p:nvPicPr>
          <p:cNvPr id="14" name="bandicam 2021-02-16 12-46-29-877">
            <a:hlinkClick r:id="" action="ppaction://media"/>
            <a:extLst>
              <a:ext uri="{FF2B5EF4-FFF2-40B4-BE49-F238E27FC236}">
                <a16:creationId xmlns:a16="http://schemas.microsoft.com/office/drawing/2014/main" id="{8F5278C1-D7C0-48F6-A440-22125CE7A0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4006" y="934464"/>
            <a:ext cx="9583024" cy="455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71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3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스크롤 웹 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메인 코드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3DEDA1-4A93-4776-832B-F172C7D02432}"/>
              </a:ext>
            </a:extLst>
          </p:cNvPr>
          <p:cNvSpPr txBox="1"/>
          <p:nvPr/>
        </p:nvSpPr>
        <p:spPr>
          <a:xfrm>
            <a:off x="406022" y="139906"/>
            <a:ext cx="6527042" cy="646330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header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h1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ko-KR" altLang="en-US" dirty="0">
                <a:solidFill>
                  <a:srgbClr val="D6DEEB"/>
                </a:solidFill>
              </a:rPr>
              <a:t>아래로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 err="1">
                <a:solidFill>
                  <a:srgbClr val="CAECE6"/>
                </a:solidFill>
                <a:effectLst/>
              </a:rPr>
              <a:t>br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/&gt;</a:t>
            </a:r>
            <a:r>
              <a:rPr lang="en-US" altLang="ko-KR" dirty="0">
                <a:solidFill>
                  <a:srgbClr val="D6DEEB"/>
                </a:solidFill>
              </a:rPr>
              <a:t>Scroll Animation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h1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header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main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section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-up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1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-up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2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-up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3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-up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4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section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section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-up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5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-down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6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-right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7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-left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8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section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section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sa-rotateL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9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sa-rotateR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10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sa-scaleUp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11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class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sa-scaleDown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DIV 12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div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section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main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14B51AD-475C-4D80-95B3-BB0C5F3A8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165" y="1866156"/>
            <a:ext cx="6632813" cy="312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5594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스크롤 웹 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메인 코드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953D2-78E5-4C51-80BD-AC505F4BFD3A}"/>
              </a:ext>
            </a:extLst>
          </p:cNvPr>
          <p:cNvSpPr txBox="1"/>
          <p:nvPr/>
        </p:nvSpPr>
        <p:spPr>
          <a:xfrm>
            <a:off x="351429" y="1028343"/>
            <a:ext cx="7100248" cy="480131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7FDBCA"/>
                </a:solidFill>
                <a:effectLst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script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dirty="0">
                <a:solidFill>
                  <a:srgbClr val="637777"/>
                </a:solidFill>
                <a:effectLst/>
              </a:rPr>
              <a:t>//</a:t>
            </a:r>
            <a:r>
              <a:rPr lang="en-US" altLang="ko-KR" b="0" i="1" dirty="0">
                <a:solidFill>
                  <a:srgbClr val="637777"/>
                </a:solidFill>
                <a:effectLst/>
              </a:rPr>
              <a:t> Scroll Animation (</a:t>
            </a:r>
            <a:r>
              <a:rPr lang="en-US" altLang="ko-KR" b="0" i="1" dirty="0" err="1">
                <a:solidFill>
                  <a:srgbClr val="637777"/>
                </a:solidFill>
                <a:effectLst/>
              </a:rPr>
              <a:t>sa</a:t>
            </a:r>
            <a:r>
              <a:rPr lang="en-US" altLang="ko-KR" b="0" i="1" dirty="0">
                <a:solidFill>
                  <a:srgbClr val="637777"/>
                </a:solidFill>
                <a:effectLst/>
              </a:rPr>
              <a:t>, 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스크롤 애니메이션</a:t>
            </a:r>
            <a:r>
              <a:rPr lang="en-US" altLang="ko-KR" b="0" i="1" dirty="0">
                <a:solidFill>
                  <a:srgbClr val="637777"/>
                </a:solidFill>
                <a:effectLst/>
              </a:rPr>
              <a:t>)</a:t>
            </a:r>
            <a:endParaRPr lang="ko-KR" altLang="en-US" b="0" dirty="0">
              <a:solidFill>
                <a:srgbClr val="D6DEEB"/>
              </a:solidFill>
              <a:effectLst/>
            </a:endParaRPr>
          </a:p>
          <a:p>
            <a:r>
              <a:rPr lang="ko-KR" altLang="en-US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const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i="1" dirty="0" err="1">
                <a:solidFill>
                  <a:srgbClr val="82AAFF"/>
                </a:solidFill>
                <a:effectLst/>
              </a:rPr>
              <a:t>saElementList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=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i="1" dirty="0" err="1">
                <a:solidFill>
                  <a:srgbClr val="7FDBCA"/>
                </a:solidFill>
                <a:effectLst/>
              </a:rPr>
              <a:t>document</a:t>
            </a:r>
            <a:r>
              <a:rPr lang="en-US" altLang="ko-KR" b="0" i="1" dirty="0" err="1">
                <a:solidFill>
                  <a:srgbClr val="C792EA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82AAFF"/>
                </a:solidFill>
                <a:effectLst/>
              </a:rPr>
              <a:t>querySelectorAll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.</a:t>
            </a:r>
            <a:r>
              <a:rPr lang="en-US" altLang="ko-KR" b="0" dirty="0" err="1">
                <a:solidFill>
                  <a:srgbClr val="ECC48D"/>
                </a:solidFill>
                <a:effectLst/>
              </a:rPr>
              <a:t>sa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);</a:t>
            </a:r>
          </a:p>
          <a:p>
            <a:br>
              <a:rPr lang="en-US" altLang="ko-KR" b="0" dirty="0">
                <a:solidFill>
                  <a:srgbClr val="D6DEEB"/>
                </a:solidFill>
                <a:effectLst/>
              </a:rPr>
            </a:br>
            <a:r>
              <a:rPr lang="en-US" altLang="ko-KR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const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i="1" dirty="0" err="1">
                <a:solidFill>
                  <a:srgbClr val="82AAFF"/>
                </a:solidFill>
                <a:effectLst/>
              </a:rPr>
              <a:t>saFunc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=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function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()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{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i="1" dirty="0">
                <a:solidFill>
                  <a:srgbClr val="C792EA"/>
                </a:solidFill>
                <a:effectLst/>
              </a:rPr>
              <a:t>        for 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const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i="1" dirty="0">
                <a:solidFill>
                  <a:srgbClr val="82AAFF"/>
                </a:solidFill>
                <a:effectLst/>
              </a:rPr>
              <a:t>element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of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 err="1">
                <a:solidFill>
                  <a:srgbClr val="D7DBE0"/>
                </a:solidFill>
                <a:effectLst/>
              </a:rPr>
              <a:t>saElementList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{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i="1" dirty="0">
                <a:solidFill>
                  <a:srgbClr val="C792EA"/>
                </a:solidFill>
                <a:effectLst/>
              </a:rPr>
              <a:t>         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if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!</a:t>
            </a:r>
            <a:r>
              <a:rPr lang="en-US" altLang="ko-KR" b="0" i="1" dirty="0" err="1">
                <a:solidFill>
                  <a:srgbClr val="7FDBCA"/>
                </a:solidFill>
                <a:effectLst/>
              </a:rPr>
              <a:t>element</a:t>
            </a:r>
            <a:r>
              <a:rPr lang="en-US" altLang="ko-KR" b="0" i="1" dirty="0" err="1">
                <a:solidFill>
                  <a:srgbClr val="C792EA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FAF39F"/>
                </a:solidFill>
                <a:effectLst/>
              </a:rPr>
              <a:t>classList</a:t>
            </a:r>
            <a:r>
              <a:rPr lang="en-US" altLang="ko-KR" b="0" i="1" dirty="0" err="1">
                <a:solidFill>
                  <a:srgbClr val="C792EA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82AAFF"/>
                </a:solidFill>
                <a:effectLst/>
              </a:rPr>
              <a:t>contains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show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))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{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i="1" dirty="0">
                <a:solidFill>
                  <a:srgbClr val="C792EA"/>
                </a:solidFill>
                <a:effectLst/>
              </a:rPr>
              <a:t>           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if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i="1" dirty="0" err="1">
                <a:solidFill>
                  <a:srgbClr val="7FDBCA"/>
                </a:solidFill>
                <a:effectLst/>
              </a:rPr>
              <a:t>window</a:t>
            </a:r>
            <a:r>
              <a:rPr lang="en-US" altLang="ko-KR" b="0" i="1" dirty="0" err="1">
                <a:solidFill>
                  <a:srgbClr val="C792EA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BAEBE2"/>
                </a:solidFill>
                <a:effectLst/>
              </a:rPr>
              <a:t>innerHeight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&gt;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i="1" dirty="0" err="1">
                <a:solidFill>
                  <a:srgbClr val="7FDBCA"/>
                </a:solidFill>
                <a:effectLst/>
              </a:rPr>
              <a:t>element</a:t>
            </a:r>
            <a:r>
              <a:rPr lang="en-US" altLang="ko-KR" b="0" i="1" dirty="0" err="1">
                <a:solidFill>
                  <a:srgbClr val="C792EA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82AAFF"/>
                </a:solidFill>
                <a:effectLst/>
              </a:rPr>
              <a:t>getBoundingClientRect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()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.</a:t>
            </a:r>
            <a:r>
              <a:rPr lang="en-US" altLang="ko-KR" b="0" i="1" dirty="0">
                <a:solidFill>
                  <a:srgbClr val="BAEBE2"/>
                </a:solidFill>
                <a:effectLst/>
              </a:rPr>
              <a:t>top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</a:t>
            </a:r>
            <a:r>
              <a:rPr lang="en-US" altLang="ko-KR" b="0" i="1" dirty="0">
                <a:solidFill>
                  <a:srgbClr val="C792EA"/>
                </a:solidFill>
                <a:effectLst/>
              </a:rPr>
              <a:t>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{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i="1" dirty="0">
                <a:solidFill>
                  <a:srgbClr val="C792EA"/>
                </a:solidFill>
                <a:effectLst/>
              </a:rPr>
              <a:t>              </a:t>
            </a:r>
            <a:r>
              <a:rPr lang="en-US" altLang="ko-KR" b="0" i="1" dirty="0" err="1">
                <a:solidFill>
                  <a:srgbClr val="7FDBCA"/>
                </a:solidFill>
                <a:effectLst/>
              </a:rPr>
              <a:t>element</a:t>
            </a:r>
            <a:r>
              <a:rPr lang="en-US" altLang="ko-KR" b="0" i="1" dirty="0" err="1">
                <a:solidFill>
                  <a:srgbClr val="C792EA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FAF39F"/>
                </a:solidFill>
                <a:effectLst/>
              </a:rPr>
              <a:t>classList</a:t>
            </a:r>
            <a:r>
              <a:rPr lang="en-US" altLang="ko-KR" b="0" i="1" dirty="0" err="1">
                <a:solidFill>
                  <a:srgbClr val="C792EA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82AAFF"/>
                </a:solidFill>
                <a:effectLst/>
              </a:rPr>
              <a:t>add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show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i="1" dirty="0">
                <a:solidFill>
                  <a:srgbClr val="C792EA"/>
                </a:solidFill>
                <a:effectLst/>
              </a:rPr>
              <a:t>           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}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i="1" dirty="0">
                <a:solidFill>
                  <a:srgbClr val="C792EA"/>
                </a:solidFill>
                <a:effectLst/>
              </a:rPr>
              <a:t>         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}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i="1" dirty="0">
                <a:solidFill>
                  <a:srgbClr val="C792EA"/>
                </a:solidFill>
                <a:effectLst/>
              </a:rPr>
              <a:t>       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}</a:t>
            </a:r>
            <a:endParaRPr lang="en-US" altLang="ko-KR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i="1" dirty="0">
                <a:solidFill>
                  <a:srgbClr val="C792EA"/>
                </a:solidFill>
                <a:effectLst/>
              </a:rPr>
              <a:t>      </a:t>
            </a:r>
            <a:r>
              <a:rPr lang="en-US" altLang="ko-KR" b="0" dirty="0">
                <a:solidFill>
                  <a:srgbClr val="C792EA"/>
                </a:solidFill>
                <a:effectLst/>
              </a:rPr>
              <a:t>}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;</a:t>
            </a:r>
          </a:p>
          <a:p>
            <a:br>
              <a:rPr lang="en-US" altLang="ko-KR" b="0" dirty="0">
                <a:solidFill>
                  <a:srgbClr val="D6DEEB"/>
                </a:solidFill>
                <a:effectLst/>
              </a:rPr>
            </a:br>
            <a:r>
              <a:rPr lang="en-US" altLang="ko-KR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i="1" dirty="0" err="1">
                <a:solidFill>
                  <a:srgbClr val="7FDBCA"/>
                </a:solidFill>
                <a:effectLst/>
              </a:rPr>
              <a:t>window</a:t>
            </a:r>
            <a:r>
              <a:rPr lang="en-US" altLang="ko-KR" b="0" i="1" dirty="0" err="1">
                <a:solidFill>
                  <a:srgbClr val="C792EA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82AAFF"/>
                </a:solidFill>
                <a:effectLst/>
              </a:rPr>
              <a:t>addEventListener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load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, </a:t>
            </a:r>
            <a:r>
              <a:rPr lang="en-US" altLang="ko-KR" b="0" dirty="0" err="1">
                <a:solidFill>
                  <a:srgbClr val="D7DBE0"/>
                </a:solidFill>
                <a:effectLst/>
              </a:rPr>
              <a:t>saFunc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    </a:t>
            </a:r>
            <a:r>
              <a:rPr lang="en-US" altLang="ko-KR" b="0" i="1" dirty="0" err="1">
                <a:solidFill>
                  <a:srgbClr val="7FDBCA"/>
                </a:solidFill>
                <a:effectLst/>
              </a:rPr>
              <a:t>window</a:t>
            </a:r>
            <a:r>
              <a:rPr lang="en-US" altLang="ko-KR" b="0" i="1" dirty="0" err="1">
                <a:solidFill>
                  <a:srgbClr val="C792EA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82AAFF"/>
                </a:solidFill>
                <a:effectLst/>
              </a:rPr>
              <a:t>addEventListener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</a:rPr>
              <a:t>scroll</a:t>
            </a:r>
            <a:r>
              <a:rPr lang="en-US" altLang="ko-KR" b="0" dirty="0">
                <a:solidFill>
                  <a:srgbClr val="D9F5DD"/>
                </a:solidFill>
                <a:effectLst/>
              </a:rPr>
              <a:t>"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, </a:t>
            </a:r>
            <a:r>
              <a:rPr lang="en-US" altLang="ko-KR" b="0" dirty="0" err="1">
                <a:solidFill>
                  <a:srgbClr val="D7DBE0"/>
                </a:solidFill>
                <a:effectLst/>
              </a:rPr>
              <a:t>saFunc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);</a:t>
            </a:r>
          </a:p>
          <a:p>
            <a:r>
              <a:rPr lang="en-US" altLang="ko-KR" b="0" dirty="0">
                <a:solidFill>
                  <a:srgbClr val="7FDBCA"/>
                </a:solidFill>
                <a:effectLst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</a:rPr>
              <a:t>script</a:t>
            </a:r>
            <a:r>
              <a:rPr lang="en-US" altLang="ko-KR" b="0" dirty="0">
                <a:solidFill>
                  <a:srgbClr val="7FDBCA"/>
                </a:solidFill>
                <a:effectLst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7D13A4-B308-48AD-94ED-2BDD133DC1F2}"/>
              </a:ext>
            </a:extLst>
          </p:cNvPr>
          <p:cNvSpPr txBox="1"/>
          <p:nvPr/>
        </p:nvSpPr>
        <p:spPr>
          <a:xfrm>
            <a:off x="8062414" y="2483892"/>
            <a:ext cx="41295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“</a:t>
            </a:r>
            <a:r>
              <a:rPr lang="en-US" altLang="ko-KR" dirty="0" err="1"/>
              <a:t>sa</a:t>
            </a:r>
            <a:r>
              <a:rPr lang="en-US" altLang="ko-KR" dirty="0"/>
              <a:t>”</a:t>
            </a:r>
            <a:r>
              <a:rPr lang="ko-KR" altLang="en-US" dirty="0"/>
              <a:t>의 클래스</a:t>
            </a:r>
            <a:r>
              <a:rPr lang="en-US" altLang="ko-KR" dirty="0"/>
              <a:t> </a:t>
            </a:r>
            <a:r>
              <a:rPr lang="ko-KR" altLang="en-US" dirty="0"/>
              <a:t>에서 확인한다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만약 </a:t>
            </a:r>
            <a:r>
              <a:rPr lang="en-US" altLang="ko-KR" dirty="0"/>
              <a:t>show </a:t>
            </a:r>
            <a:r>
              <a:rPr lang="ko-KR" altLang="en-US" dirty="0"/>
              <a:t>클래스가 없다면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window </a:t>
            </a:r>
            <a:r>
              <a:rPr lang="ko-KR" altLang="en-US" dirty="0"/>
              <a:t>창 높이보다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ko-KR" altLang="en-US" dirty="0"/>
              <a:t>클래스들의 </a:t>
            </a:r>
            <a:r>
              <a:rPr lang="en-US" altLang="ko-KR" dirty="0"/>
              <a:t>top</a:t>
            </a:r>
            <a:r>
              <a:rPr lang="ko-KR" altLang="en-US" dirty="0"/>
              <a:t>이 작을 때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load, scroll </a:t>
            </a:r>
            <a:r>
              <a:rPr lang="ko-KR" altLang="en-US" dirty="0"/>
              <a:t>할 때 함수 실행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97637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스크롤 웹 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메인 코드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77B0A3F-5985-46AD-A449-B79D3718F3A7}"/>
              </a:ext>
            </a:extLst>
          </p:cNvPr>
          <p:cNvGrpSpPr/>
          <p:nvPr/>
        </p:nvGrpSpPr>
        <p:grpSpPr>
          <a:xfrm>
            <a:off x="6641938" y="3839720"/>
            <a:ext cx="5413556" cy="2111990"/>
            <a:chOff x="6651066" y="2373004"/>
            <a:chExt cx="5413556" cy="2111990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41A3FEC-3F35-45EE-B44F-D7740A09C5BD}"/>
                </a:ext>
              </a:extLst>
            </p:cNvPr>
            <p:cNvSpPr/>
            <p:nvPr/>
          </p:nvSpPr>
          <p:spPr>
            <a:xfrm>
              <a:off x="6651066" y="2373004"/>
              <a:ext cx="3875964" cy="2111990"/>
            </a:xfrm>
            <a:prstGeom prst="rect">
              <a:avLst/>
            </a:prstGeom>
            <a:solidFill>
              <a:srgbClr val="CCCCFF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200" b="1" dirty="0">
                  <a:solidFill>
                    <a:schemeClr val="tx1"/>
                  </a:solidFill>
                </a:rPr>
                <a:t>window</a:t>
              </a:r>
              <a:r>
                <a:rPr lang="ko-KR" altLang="en-US" sz="3200" b="1" dirty="0">
                  <a:solidFill>
                    <a:schemeClr val="tx1"/>
                  </a:solidFill>
                </a:rPr>
                <a:t> 창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6EB2D3E-02B9-4A41-952D-6B868A7F5BF8}"/>
                </a:ext>
              </a:extLst>
            </p:cNvPr>
            <p:cNvSpPr txBox="1"/>
            <p:nvPr/>
          </p:nvSpPr>
          <p:spPr>
            <a:xfrm>
              <a:off x="11163870" y="3244333"/>
              <a:ext cx="90075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/>
                <a:t>창 높이</a:t>
              </a:r>
            </a:p>
          </p:txBody>
        </p:sp>
        <p:sp>
          <p:nvSpPr>
            <p:cNvPr id="14" name="오른쪽 중괄호 13">
              <a:extLst>
                <a:ext uri="{FF2B5EF4-FFF2-40B4-BE49-F238E27FC236}">
                  <a16:creationId xmlns:a16="http://schemas.microsoft.com/office/drawing/2014/main" id="{92AF7873-DA07-4040-956E-85522ADEB834}"/>
                </a:ext>
              </a:extLst>
            </p:cNvPr>
            <p:cNvSpPr/>
            <p:nvPr/>
          </p:nvSpPr>
          <p:spPr>
            <a:xfrm>
              <a:off x="10613437" y="2373004"/>
              <a:ext cx="441250" cy="2111990"/>
            </a:xfrm>
            <a:prstGeom prst="rightBrac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3EE4277-9408-4A02-A261-331841DF4B32}"/>
              </a:ext>
            </a:extLst>
          </p:cNvPr>
          <p:cNvGrpSpPr/>
          <p:nvPr/>
        </p:nvGrpSpPr>
        <p:grpSpPr>
          <a:xfrm>
            <a:off x="650576" y="951931"/>
            <a:ext cx="6678302" cy="4954137"/>
            <a:chOff x="1373876" y="951931"/>
            <a:chExt cx="6678302" cy="4954137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94939551-2B4F-4430-B019-5881F9719D6E}"/>
                </a:ext>
              </a:extLst>
            </p:cNvPr>
            <p:cNvGrpSpPr/>
            <p:nvPr/>
          </p:nvGrpSpPr>
          <p:grpSpPr>
            <a:xfrm>
              <a:off x="1373876" y="951931"/>
              <a:ext cx="3875964" cy="4954137"/>
              <a:chOff x="1869743" y="1160060"/>
              <a:chExt cx="3875964" cy="4954137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47BDED1D-7D2D-496D-952E-4FD67B53C286}"/>
                  </a:ext>
                </a:extLst>
              </p:cNvPr>
              <p:cNvSpPr/>
              <p:nvPr/>
            </p:nvSpPr>
            <p:spPr>
              <a:xfrm>
                <a:off x="1869743" y="1160060"/>
                <a:ext cx="3875964" cy="1651379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b="1" dirty="0">
                    <a:solidFill>
                      <a:schemeClr val="tx1"/>
                    </a:solidFill>
                  </a:rPr>
                  <a:t>SECTION 1</a:t>
                </a:r>
                <a:endParaRPr lang="ko-KR" altLang="en-US" sz="3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71E97D61-8676-4B7A-AA6C-1CFAC94C0460}"/>
                  </a:ext>
                </a:extLst>
              </p:cNvPr>
              <p:cNvSpPr/>
              <p:nvPr/>
            </p:nvSpPr>
            <p:spPr>
              <a:xfrm>
                <a:off x="1869743" y="2811439"/>
                <a:ext cx="3875964" cy="1651379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b="1" dirty="0">
                    <a:solidFill>
                      <a:schemeClr val="tx1"/>
                    </a:solidFill>
                  </a:rPr>
                  <a:t>SECTION 2</a:t>
                </a:r>
                <a:endParaRPr lang="ko-KR" altLang="en-US" sz="3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69E0EBAB-4FC3-4E8D-831A-1BCD25A76B17}"/>
                  </a:ext>
                </a:extLst>
              </p:cNvPr>
              <p:cNvSpPr/>
              <p:nvPr/>
            </p:nvSpPr>
            <p:spPr>
              <a:xfrm>
                <a:off x="1869743" y="4462818"/>
                <a:ext cx="3875964" cy="1651379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b="1" dirty="0">
                    <a:solidFill>
                      <a:schemeClr val="tx1"/>
                    </a:solidFill>
                  </a:rPr>
                  <a:t>SECTION 3</a:t>
                </a:r>
                <a:endParaRPr lang="ko-KR" altLang="en-US" sz="32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4DF2856-D28A-4F03-BC2B-ED4232DEBA7E}"/>
                </a:ext>
              </a:extLst>
            </p:cNvPr>
            <p:cNvSpPr txBox="1"/>
            <p:nvPr/>
          </p:nvSpPr>
          <p:spPr>
            <a:xfrm>
              <a:off x="5904933" y="1592954"/>
              <a:ext cx="21472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dirty="0"/>
                <a:t>element top </a:t>
              </a:r>
              <a:r>
                <a:rPr lang="ko-KR" altLang="en-US" dirty="0"/>
                <a:t>높이</a:t>
              </a:r>
            </a:p>
          </p:txBody>
        </p:sp>
        <p:sp>
          <p:nvSpPr>
            <p:cNvPr id="16" name="오른쪽 중괄호 15">
              <a:extLst>
                <a:ext uri="{FF2B5EF4-FFF2-40B4-BE49-F238E27FC236}">
                  <a16:creationId xmlns:a16="http://schemas.microsoft.com/office/drawing/2014/main" id="{5202AA86-C770-49C8-A08B-A7890F7552BD}"/>
                </a:ext>
              </a:extLst>
            </p:cNvPr>
            <p:cNvSpPr/>
            <p:nvPr/>
          </p:nvSpPr>
          <p:spPr>
            <a:xfrm>
              <a:off x="5356762" y="951931"/>
              <a:ext cx="441250" cy="1651379"/>
            </a:xfrm>
            <a:prstGeom prst="rightBrac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CC1ED87-447D-4FE4-8999-4D87046BA275}"/>
                </a:ext>
              </a:extLst>
            </p:cNvPr>
            <p:cNvSpPr txBox="1"/>
            <p:nvPr/>
          </p:nvSpPr>
          <p:spPr>
            <a:xfrm>
              <a:off x="5904933" y="3289972"/>
              <a:ext cx="214724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dirty="0"/>
                <a:t>해당 </a:t>
              </a:r>
              <a:r>
                <a:rPr lang="en-US" altLang="ko-KR" dirty="0" err="1"/>
                <a:t>elment</a:t>
              </a:r>
              <a:r>
                <a:rPr lang="en-US" altLang="ko-KR" dirty="0"/>
                <a:t> </a:t>
              </a:r>
              <a:r>
                <a:rPr lang="ko-KR" altLang="en-US" dirty="0"/>
                <a:t>높이</a:t>
              </a:r>
            </a:p>
          </p:txBody>
        </p:sp>
        <p:sp>
          <p:nvSpPr>
            <p:cNvPr id="18" name="오른쪽 중괄호 17">
              <a:extLst>
                <a:ext uri="{FF2B5EF4-FFF2-40B4-BE49-F238E27FC236}">
                  <a16:creationId xmlns:a16="http://schemas.microsoft.com/office/drawing/2014/main" id="{E73A8ABA-21A2-40EF-AB0B-092896D9D091}"/>
                </a:ext>
              </a:extLst>
            </p:cNvPr>
            <p:cNvSpPr/>
            <p:nvPr/>
          </p:nvSpPr>
          <p:spPr>
            <a:xfrm>
              <a:off x="5356762" y="2648949"/>
              <a:ext cx="441250" cy="1651379"/>
            </a:xfrm>
            <a:prstGeom prst="rightBrac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6061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스크롤 웹 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애니메이션 종류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9B57E88-2317-4A5E-8156-3134F07C9CAE}"/>
              </a:ext>
            </a:extLst>
          </p:cNvPr>
          <p:cNvGrpSpPr/>
          <p:nvPr/>
        </p:nvGrpSpPr>
        <p:grpSpPr>
          <a:xfrm>
            <a:off x="1293574" y="1425958"/>
            <a:ext cx="4409930" cy="4320513"/>
            <a:chOff x="953603" y="1365853"/>
            <a:chExt cx="4409930" cy="432051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9BDE475-4AB4-45CD-A8D0-BC05CA9921E7}"/>
                </a:ext>
              </a:extLst>
            </p:cNvPr>
            <p:cNvSpPr txBox="1"/>
            <p:nvPr/>
          </p:nvSpPr>
          <p:spPr>
            <a:xfrm>
              <a:off x="953603" y="1365853"/>
              <a:ext cx="1080000" cy="1080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numCol="1" rtlCol="0" anchor="ctr">
              <a:noAutofit/>
            </a:bodyPr>
            <a:lstStyle>
              <a:defPPr>
                <a:defRPr lang="ko-KR"/>
              </a:defPPr>
              <a:lvl1pPr>
                <a:defRPr>
                  <a:solidFill>
                    <a:srgbClr val="FF0000"/>
                  </a:solidFill>
                </a:defRPr>
              </a:lvl1pPr>
            </a:lstStyle>
            <a:p>
              <a:pPr algn="ctr"/>
              <a:r>
                <a:rPr lang="en-US" altLang="ko-KR" sz="2400" dirty="0">
                  <a:solidFill>
                    <a:schemeClr val="bg1"/>
                  </a:solidFill>
                </a:rPr>
                <a:t>UP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57DB0FA-40B5-4F01-8CB8-7B670F5016D5}"/>
                </a:ext>
              </a:extLst>
            </p:cNvPr>
            <p:cNvSpPr txBox="1"/>
            <p:nvPr/>
          </p:nvSpPr>
          <p:spPr>
            <a:xfrm>
              <a:off x="2078568" y="2448725"/>
              <a:ext cx="1080000" cy="1080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numCol="1" rtlCol="0" anchor="ctr">
              <a:noAutofit/>
            </a:bodyPr>
            <a:lstStyle>
              <a:defPPr>
                <a:defRPr lang="ko-KR"/>
              </a:defPPr>
              <a:lvl1pPr>
                <a:defRPr>
                  <a:solidFill>
                    <a:srgbClr val="FF0000"/>
                  </a:solidFill>
                </a:defRPr>
              </a:lvl1pPr>
            </a:lstStyle>
            <a:p>
              <a:pPr algn="ctr"/>
              <a:r>
                <a:rPr lang="en-US" altLang="ko-KR" sz="2400" dirty="0">
                  <a:solidFill>
                    <a:schemeClr val="bg1"/>
                  </a:solidFill>
                </a:rPr>
                <a:t>Down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28C373C-BEEF-4D9C-BB56-FE97057CB4EF}"/>
                </a:ext>
              </a:extLst>
            </p:cNvPr>
            <p:cNvSpPr txBox="1"/>
            <p:nvPr/>
          </p:nvSpPr>
          <p:spPr>
            <a:xfrm>
              <a:off x="3203533" y="3528725"/>
              <a:ext cx="1080000" cy="1080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numCol="1" rtlCol="0" anchor="ctr">
              <a:noAutofit/>
            </a:bodyPr>
            <a:lstStyle>
              <a:defPPr>
                <a:defRPr lang="ko-KR"/>
              </a:defPPr>
              <a:lvl1pPr>
                <a:defRPr>
                  <a:solidFill>
                    <a:srgbClr val="FF0000"/>
                  </a:solidFill>
                </a:defRPr>
              </a:lvl1pPr>
            </a:lstStyle>
            <a:p>
              <a:pPr algn="ctr"/>
              <a:r>
                <a:rPr lang="en-US" altLang="ko-KR" sz="2400" dirty="0">
                  <a:solidFill>
                    <a:schemeClr val="bg1"/>
                  </a:solidFill>
                </a:rPr>
                <a:t>Right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3AD0443-3F7B-4E5E-8995-46CDB7178540}"/>
                </a:ext>
              </a:extLst>
            </p:cNvPr>
            <p:cNvSpPr txBox="1"/>
            <p:nvPr/>
          </p:nvSpPr>
          <p:spPr>
            <a:xfrm>
              <a:off x="4283533" y="4606366"/>
              <a:ext cx="1080000" cy="1080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numCol="1" rtlCol="0" anchor="ctr">
              <a:noAutofit/>
            </a:bodyPr>
            <a:lstStyle>
              <a:defPPr>
                <a:defRPr lang="ko-KR"/>
              </a:defPPr>
              <a:lvl1pPr>
                <a:defRPr>
                  <a:solidFill>
                    <a:srgbClr val="FF0000"/>
                  </a:solidFill>
                </a:defRPr>
              </a:lvl1pPr>
            </a:lstStyle>
            <a:p>
              <a:pPr algn="ctr"/>
              <a:r>
                <a:rPr lang="en-US" altLang="ko-KR" sz="2400" dirty="0">
                  <a:solidFill>
                    <a:schemeClr val="bg1"/>
                  </a:solidFill>
                </a:rPr>
                <a:t>Left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8E877C2B-644B-4E3B-8FA8-42D9ED4778B2}"/>
              </a:ext>
            </a:extLst>
          </p:cNvPr>
          <p:cNvGrpSpPr/>
          <p:nvPr/>
        </p:nvGrpSpPr>
        <p:grpSpPr>
          <a:xfrm>
            <a:off x="5703504" y="1131237"/>
            <a:ext cx="4312569" cy="4320000"/>
            <a:chOff x="5215900" y="1165589"/>
            <a:chExt cx="4312569" cy="432000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5849FC4-0D0A-4736-ADA6-21F4C76D70A2}"/>
                </a:ext>
              </a:extLst>
            </p:cNvPr>
            <p:cNvSpPr txBox="1"/>
            <p:nvPr/>
          </p:nvSpPr>
          <p:spPr>
            <a:xfrm>
              <a:off x="5215900" y="1165589"/>
              <a:ext cx="1080000" cy="1080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numCol="1" rtlCol="0" anchor="ctr">
              <a:noAutofit/>
            </a:bodyPr>
            <a:lstStyle>
              <a:defPPr>
                <a:defRPr lang="ko-KR"/>
              </a:defPPr>
              <a:lvl1pPr>
                <a:defRPr>
                  <a:solidFill>
                    <a:srgbClr val="FF0000"/>
                  </a:solidFill>
                </a:defRPr>
              </a:lvl1pPr>
            </a:lstStyle>
            <a:p>
              <a:pPr algn="ctr"/>
              <a:r>
                <a:rPr lang="en-US" altLang="ko-KR" sz="2400" dirty="0">
                  <a:solidFill>
                    <a:schemeClr val="bg1"/>
                  </a:solidFill>
                </a:rPr>
                <a:t>Rotate Left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2AEA5A6-FCC2-45DF-AF45-7E7319E29613}"/>
                </a:ext>
              </a:extLst>
            </p:cNvPr>
            <p:cNvSpPr txBox="1"/>
            <p:nvPr/>
          </p:nvSpPr>
          <p:spPr>
            <a:xfrm>
              <a:off x="6295900" y="2245589"/>
              <a:ext cx="1080000" cy="1080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numCol="1" rtlCol="0" anchor="ctr">
              <a:noAutofit/>
            </a:bodyPr>
            <a:lstStyle>
              <a:defPPr>
                <a:defRPr lang="ko-KR"/>
              </a:defPPr>
              <a:lvl1pPr>
                <a:defRPr>
                  <a:solidFill>
                    <a:srgbClr val="FF0000"/>
                  </a:solidFill>
                </a:defRPr>
              </a:lvl1pPr>
            </a:lstStyle>
            <a:p>
              <a:pPr algn="ctr"/>
              <a:r>
                <a:rPr lang="en-US" altLang="ko-KR" sz="2400" dirty="0">
                  <a:solidFill>
                    <a:schemeClr val="bg1"/>
                  </a:solidFill>
                </a:rPr>
                <a:t>Rotate Right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ED3CD94-EFD1-415C-9414-277CB2D93E00}"/>
                </a:ext>
              </a:extLst>
            </p:cNvPr>
            <p:cNvSpPr txBox="1"/>
            <p:nvPr/>
          </p:nvSpPr>
          <p:spPr>
            <a:xfrm>
              <a:off x="7368469" y="3325589"/>
              <a:ext cx="1080000" cy="1080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numCol="1" rtlCol="0" anchor="ctr">
              <a:noAutofit/>
            </a:bodyPr>
            <a:lstStyle>
              <a:defPPr>
                <a:defRPr lang="ko-KR"/>
              </a:defPPr>
              <a:lvl1pPr>
                <a:defRPr>
                  <a:solidFill>
                    <a:srgbClr val="FF0000"/>
                  </a:solidFill>
                </a:defRPr>
              </a:lvl1pPr>
            </a:lstStyle>
            <a:p>
              <a:pPr algn="ctr"/>
              <a:r>
                <a:rPr lang="en-US" altLang="ko-KR" sz="2400" dirty="0">
                  <a:solidFill>
                    <a:schemeClr val="bg1"/>
                  </a:solidFill>
                </a:rPr>
                <a:t>Scale Up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2AFD615-9BDC-4966-88B8-A7FD792CD069}"/>
                </a:ext>
              </a:extLst>
            </p:cNvPr>
            <p:cNvSpPr txBox="1"/>
            <p:nvPr/>
          </p:nvSpPr>
          <p:spPr>
            <a:xfrm>
              <a:off x="8448469" y="4405589"/>
              <a:ext cx="1080000" cy="1080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numCol="1" rtlCol="0" anchor="ctr">
              <a:noAutofit/>
            </a:bodyPr>
            <a:lstStyle>
              <a:defPPr>
                <a:defRPr lang="ko-KR"/>
              </a:defPPr>
              <a:lvl1pPr>
                <a:defRPr>
                  <a:solidFill>
                    <a:srgbClr val="FF0000"/>
                  </a:solidFill>
                </a:defRPr>
              </a:lvl1pPr>
            </a:lstStyle>
            <a:p>
              <a:pPr algn="ctr"/>
              <a:r>
                <a:rPr lang="en-US" altLang="ko-KR" sz="2400" dirty="0">
                  <a:solidFill>
                    <a:schemeClr val="bg1"/>
                  </a:solidFill>
                </a:rPr>
                <a:t>Scale Down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6201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스크롤 웹 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애니메이션 종류</a:t>
            </a:r>
          </a:p>
        </p:txBody>
      </p:sp>
      <p:pic>
        <p:nvPicPr>
          <p:cNvPr id="14" name="bandicam 2021-02-16 12-46-29-877_Trim">
            <a:hlinkClick r:id="" action="ppaction://media"/>
            <a:extLst>
              <a:ext uri="{FF2B5EF4-FFF2-40B4-BE49-F238E27FC236}">
                <a16:creationId xmlns:a16="http://schemas.microsoft.com/office/drawing/2014/main" id="{96E25B18-AC81-4F4C-99C9-27ABCE1399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2596" y="634805"/>
            <a:ext cx="7469875" cy="35481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9BCEBF6-62D8-417B-8DE1-1CDE2A0D0464}"/>
              </a:ext>
            </a:extLst>
          </p:cNvPr>
          <p:cNvSpPr txBox="1"/>
          <p:nvPr/>
        </p:nvSpPr>
        <p:spPr>
          <a:xfrm>
            <a:off x="932596" y="4988636"/>
            <a:ext cx="6107372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637777"/>
                </a:solidFill>
                <a:effectLst/>
              </a:rPr>
              <a:t>/*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 아래에서 위로 </a:t>
            </a:r>
            <a:r>
              <a:rPr lang="ko-KR" altLang="en-US" b="0" i="1" dirty="0" err="1">
                <a:solidFill>
                  <a:srgbClr val="637777"/>
                </a:solidFill>
                <a:effectLst/>
              </a:rPr>
              <a:t>페이드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 인 </a:t>
            </a:r>
            <a:r>
              <a:rPr lang="ko-KR" altLang="en-US" b="0" dirty="0">
                <a:solidFill>
                  <a:srgbClr val="637777"/>
                </a:solidFill>
                <a:effectLst/>
              </a:rPr>
              <a:t>*</a:t>
            </a:r>
            <a:r>
              <a:rPr lang="en-US" altLang="ko-KR" b="0" dirty="0">
                <a:solidFill>
                  <a:srgbClr val="637777"/>
                </a:solidFill>
                <a:effectLst/>
              </a:rPr>
              <a:t>/</a:t>
            </a:r>
            <a:endParaRPr lang="ko-KR" altLang="en-US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C5E478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C5E478"/>
                </a:solidFill>
                <a:effectLst/>
              </a:rPr>
              <a:t>sa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-up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 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</a:t>
            </a:r>
            <a:r>
              <a:rPr lang="en-US" altLang="ko-KR" b="0" dirty="0">
                <a:solidFill>
                  <a:srgbClr val="80CBC4"/>
                </a:solidFill>
                <a:effectLst/>
              </a:rPr>
              <a:t>transform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: </a:t>
            </a:r>
            <a:r>
              <a:rPr lang="en-US" altLang="ko-KR" b="0" dirty="0">
                <a:solidFill>
                  <a:srgbClr val="C5E478"/>
                </a:solidFill>
                <a:effectLst/>
              </a:rPr>
              <a:t>translate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0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, 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100</a:t>
            </a:r>
            <a:r>
              <a:rPr lang="en-US" altLang="ko-KR" b="0" dirty="0">
                <a:solidFill>
                  <a:srgbClr val="FFEB95"/>
                </a:solidFill>
                <a:effectLst/>
              </a:rPr>
              <a:t>px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1845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스크롤 웹 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애니메이션 종류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BCEBF6-62D8-417B-8DE1-1CDE2A0D0464}"/>
              </a:ext>
            </a:extLst>
          </p:cNvPr>
          <p:cNvSpPr txBox="1"/>
          <p:nvPr/>
        </p:nvSpPr>
        <p:spPr>
          <a:xfrm>
            <a:off x="1178257" y="1003489"/>
            <a:ext cx="3939654" cy="452431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637777"/>
                </a:solidFill>
                <a:effectLst/>
              </a:rPr>
              <a:t>/*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 아래에서 위로 </a:t>
            </a:r>
            <a:r>
              <a:rPr lang="ko-KR" altLang="en-US" b="0" i="1" dirty="0" err="1">
                <a:solidFill>
                  <a:srgbClr val="637777"/>
                </a:solidFill>
                <a:effectLst/>
              </a:rPr>
              <a:t>페이드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 인 </a:t>
            </a:r>
            <a:r>
              <a:rPr lang="ko-KR" altLang="en-US" b="0" dirty="0">
                <a:solidFill>
                  <a:srgbClr val="637777"/>
                </a:solidFill>
                <a:effectLst/>
              </a:rPr>
              <a:t>*</a:t>
            </a:r>
            <a:r>
              <a:rPr lang="en-US" altLang="ko-KR" b="0" dirty="0">
                <a:solidFill>
                  <a:srgbClr val="637777"/>
                </a:solidFill>
                <a:effectLst/>
              </a:rPr>
              <a:t>/</a:t>
            </a:r>
            <a:endParaRPr lang="ko-KR" altLang="en-US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C5E478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C5E478"/>
                </a:solidFill>
                <a:effectLst/>
              </a:rPr>
              <a:t>sa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-up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 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</a:t>
            </a:r>
            <a:r>
              <a:rPr lang="en-US" altLang="ko-KR" b="0" dirty="0">
                <a:solidFill>
                  <a:srgbClr val="80CBC4"/>
                </a:solidFill>
                <a:effectLst/>
              </a:rPr>
              <a:t>transform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: </a:t>
            </a:r>
            <a:r>
              <a:rPr lang="en-US" altLang="ko-KR" b="0" dirty="0">
                <a:solidFill>
                  <a:srgbClr val="C5E478"/>
                </a:solidFill>
                <a:effectLst/>
              </a:rPr>
              <a:t>translate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0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, 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100</a:t>
            </a:r>
            <a:r>
              <a:rPr lang="en-US" altLang="ko-KR" b="0" dirty="0">
                <a:solidFill>
                  <a:srgbClr val="FFEB95"/>
                </a:solidFill>
                <a:effectLst/>
              </a:rPr>
              <a:t>px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}</a:t>
            </a:r>
          </a:p>
          <a:p>
            <a:r>
              <a:rPr lang="en-US" altLang="ko-KR" b="0" dirty="0">
                <a:solidFill>
                  <a:srgbClr val="637777"/>
                </a:solidFill>
                <a:effectLst/>
              </a:rPr>
              <a:t>/*</a:t>
            </a:r>
            <a:r>
              <a:rPr lang="en-US" altLang="ko-KR" b="0" i="1" dirty="0">
                <a:solidFill>
                  <a:srgbClr val="637777"/>
                </a:solidFill>
                <a:effectLst/>
              </a:rPr>
              <a:t> 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위에서 아래로 </a:t>
            </a:r>
            <a:r>
              <a:rPr lang="ko-KR" altLang="en-US" b="0" i="1" dirty="0" err="1">
                <a:solidFill>
                  <a:srgbClr val="637777"/>
                </a:solidFill>
                <a:effectLst/>
              </a:rPr>
              <a:t>페이드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 인 </a:t>
            </a:r>
            <a:r>
              <a:rPr lang="ko-KR" altLang="en-US" b="0" dirty="0">
                <a:solidFill>
                  <a:srgbClr val="637777"/>
                </a:solidFill>
                <a:effectLst/>
              </a:rPr>
              <a:t>*</a:t>
            </a:r>
            <a:r>
              <a:rPr lang="en-US" altLang="ko-KR" b="0" dirty="0">
                <a:solidFill>
                  <a:srgbClr val="637777"/>
                </a:solidFill>
                <a:effectLst/>
              </a:rPr>
              <a:t>/</a:t>
            </a:r>
            <a:endParaRPr lang="ko-KR" altLang="en-US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C5E478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C5E478"/>
                </a:solidFill>
                <a:effectLst/>
              </a:rPr>
              <a:t>sa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-down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 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</a:t>
            </a:r>
            <a:r>
              <a:rPr lang="en-US" altLang="ko-KR" b="0" dirty="0">
                <a:solidFill>
                  <a:srgbClr val="80CBC4"/>
                </a:solidFill>
                <a:effectLst/>
              </a:rPr>
              <a:t>transform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: </a:t>
            </a:r>
            <a:r>
              <a:rPr lang="en-US" altLang="ko-KR" b="0" dirty="0">
                <a:solidFill>
                  <a:srgbClr val="C5E478"/>
                </a:solidFill>
                <a:effectLst/>
              </a:rPr>
              <a:t>translate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0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, 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-100</a:t>
            </a:r>
            <a:r>
              <a:rPr lang="en-US" altLang="ko-KR" b="0" dirty="0">
                <a:solidFill>
                  <a:srgbClr val="FFEB95"/>
                </a:solidFill>
                <a:effectLst/>
              </a:rPr>
              <a:t>px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}</a:t>
            </a:r>
          </a:p>
          <a:p>
            <a:r>
              <a:rPr lang="en-US" altLang="ko-KR" b="0" dirty="0">
                <a:solidFill>
                  <a:srgbClr val="637777"/>
                </a:solidFill>
                <a:effectLst/>
              </a:rPr>
              <a:t>/*</a:t>
            </a:r>
            <a:r>
              <a:rPr lang="en-US" altLang="ko-KR" b="0" i="1" dirty="0">
                <a:solidFill>
                  <a:srgbClr val="637777"/>
                </a:solidFill>
                <a:effectLst/>
              </a:rPr>
              <a:t> 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왼쪽에서 오른쪽으로 </a:t>
            </a:r>
            <a:r>
              <a:rPr lang="ko-KR" altLang="en-US" b="0" i="1" dirty="0" err="1">
                <a:solidFill>
                  <a:srgbClr val="637777"/>
                </a:solidFill>
                <a:effectLst/>
              </a:rPr>
              <a:t>페이드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 인 </a:t>
            </a:r>
            <a:r>
              <a:rPr lang="ko-KR" altLang="en-US" b="0" dirty="0">
                <a:solidFill>
                  <a:srgbClr val="637777"/>
                </a:solidFill>
                <a:effectLst/>
              </a:rPr>
              <a:t>*</a:t>
            </a:r>
            <a:r>
              <a:rPr lang="en-US" altLang="ko-KR" b="0" dirty="0">
                <a:solidFill>
                  <a:srgbClr val="637777"/>
                </a:solidFill>
                <a:effectLst/>
              </a:rPr>
              <a:t>/</a:t>
            </a:r>
            <a:endParaRPr lang="ko-KR" altLang="en-US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C5E478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C5E478"/>
                </a:solidFill>
                <a:effectLst/>
              </a:rPr>
              <a:t>sa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-right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 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</a:t>
            </a:r>
            <a:r>
              <a:rPr lang="en-US" altLang="ko-KR" b="0" dirty="0">
                <a:solidFill>
                  <a:srgbClr val="80CBC4"/>
                </a:solidFill>
                <a:effectLst/>
              </a:rPr>
              <a:t>transform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: </a:t>
            </a:r>
            <a:r>
              <a:rPr lang="en-US" altLang="ko-KR" b="0" dirty="0">
                <a:solidFill>
                  <a:srgbClr val="C5E478"/>
                </a:solidFill>
                <a:effectLst/>
              </a:rPr>
              <a:t>translate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-100</a:t>
            </a:r>
            <a:r>
              <a:rPr lang="en-US" altLang="ko-KR" b="0" dirty="0">
                <a:solidFill>
                  <a:srgbClr val="FFEB95"/>
                </a:solidFill>
                <a:effectLst/>
              </a:rPr>
              <a:t>px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, 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0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}</a:t>
            </a:r>
          </a:p>
          <a:p>
            <a:r>
              <a:rPr lang="en-US" altLang="ko-KR" b="0" dirty="0">
                <a:solidFill>
                  <a:srgbClr val="637777"/>
                </a:solidFill>
                <a:effectLst/>
              </a:rPr>
              <a:t>/*</a:t>
            </a:r>
            <a:r>
              <a:rPr lang="en-US" altLang="ko-KR" b="0" i="1" dirty="0">
                <a:solidFill>
                  <a:srgbClr val="637777"/>
                </a:solidFill>
                <a:effectLst/>
              </a:rPr>
              <a:t> 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오른쪽에서 왼쪽으로 </a:t>
            </a:r>
            <a:r>
              <a:rPr lang="ko-KR" altLang="en-US" b="0" i="1" dirty="0" err="1">
                <a:solidFill>
                  <a:srgbClr val="637777"/>
                </a:solidFill>
                <a:effectLst/>
              </a:rPr>
              <a:t>페이드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 인 </a:t>
            </a:r>
            <a:r>
              <a:rPr lang="ko-KR" altLang="en-US" b="0" dirty="0">
                <a:solidFill>
                  <a:srgbClr val="637777"/>
                </a:solidFill>
                <a:effectLst/>
              </a:rPr>
              <a:t>*</a:t>
            </a:r>
            <a:r>
              <a:rPr lang="en-US" altLang="ko-KR" b="0" dirty="0">
                <a:solidFill>
                  <a:srgbClr val="637777"/>
                </a:solidFill>
                <a:effectLst/>
              </a:rPr>
              <a:t>/</a:t>
            </a:r>
            <a:endParaRPr lang="ko-KR" altLang="en-US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C5E478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C5E478"/>
                </a:solidFill>
                <a:effectLst/>
              </a:rPr>
              <a:t>sa</a:t>
            </a:r>
            <a:r>
              <a:rPr lang="en-US" altLang="ko-KR" b="0" i="1" dirty="0">
                <a:solidFill>
                  <a:srgbClr val="C5E478"/>
                </a:solidFill>
                <a:effectLst/>
              </a:rPr>
              <a:t>-left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 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</a:t>
            </a:r>
            <a:r>
              <a:rPr lang="en-US" altLang="ko-KR" b="0" dirty="0">
                <a:solidFill>
                  <a:srgbClr val="80CBC4"/>
                </a:solidFill>
                <a:effectLst/>
              </a:rPr>
              <a:t>transform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: </a:t>
            </a:r>
            <a:r>
              <a:rPr lang="en-US" altLang="ko-KR" b="0" dirty="0">
                <a:solidFill>
                  <a:srgbClr val="C5E478"/>
                </a:solidFill>
                <a:effectLst/>
              </a:rPr>
              <a:t>translate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100</a:t>
            </a:r>
            <a:r>
              <a:rPr lang="en-US" altLang="ko-KR" b="0" dirty="0">
                <a:solidFill>
                  <a:srgbClr val="FFEB95"/>
                </a:solidFill>
                <a:effectLst/>
              </a:rPr>
              <a:t>px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, 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0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}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B82F5E2-245C-4B12-A987-72AA6BF1A467}"/>
              </a:ext>
            </a:extLst>
          </p:cNvPr>
          <p:cNvGrpSpPr/>
          <p:nvPr/>
        </p:nvGrpSpPr>
        <p:grpSpPr>
          <a:xfrm>
            <a:off x="6271146" y="1487606"/>
            <a:ext cx="3562395" cy="2582839"/>
            <a:chOff x="6107373" y="846161"/>
            <a:chExt cx="3562395" cy="258283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6AB2845-CA44-4805-BA09-6312F8DC18EB}"/>
                </a:ext>
              </a:extLst>
            </p:cNvPr>
            <p:cNvGrpSpPr/>
            <p:nvPr/>
          </p:nvGrpSpPr>
          <p:grpSpPr>
            <a:xfrm>
              <a:off x="6107373" y="846161"/>
              <a:ext cx="2115403" cy="2582839"/>
              <a:chOff x="6107373" y="846161"/>
              <a:chExt cx="2115403" cy="2582839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46859B7-B5C3-43D6-A4C3-4A070A9ECD8A}"/>
                  </a:ext>
                </a:extLst>
              </p:cNvPr>
              <p:cNvSpPr txBox="1"/>
              <p:nvPr/>
            </p:nvSpPr>
            <p:spPr>
              <a:xfrm>
                <a:off x="6107373" y="846161"/>
                <a:ext cx="211540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b="1" dirty="0"/>
                  <a:t>translate</a:t>
                </a:r>
                <a:endParaRPr lang="ko-KR" altLang="en-US" sz="3600" b="1" dirty="0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C5348233-8DC0-43DA-B551-86BC578147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58774" y="1492492"/>
                <a:ext cx="0" cy="193650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A381503-70E3-4DBC-A347-F65455AD8A18}"/>
                </a:ext>
              </a:extLst>
            </p:cNvPr>
            <p:cNvSpPr txBox="1"/>
            <p:nvPr/>
          </p:nvSpPr>
          <p:spPr>
            <a:xfrm>
              <a:off x="6414782" y="1645131"/>
              <a:ext cx="32549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: </a:t>
              </a:r>
              <a:r>
                <a:rPr lang="ko-KR" altLang="en-US" dirty="0"/>
                <a:t>해당 좌표에서 위치가 변형된다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F9CAAA-98A2-4EF5-B8D4-AEF729D496D3}"/>
                </a:ext>
              </a:extLst>
            </p:cNvPr>
            <p:cNvSpPr txBox="1"/>
            <p:nvPr/>
          </p:nvSpPr>
          <p:spPr>
            <a:xfrm>
              <a:off x="6414782" y="2702527"/>
              <a:ext cx="32549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ex) </a:t>
              </a:r>
              <a:r>
                <a:rPr lang="en-US" altLang="ko-KR" dirty="0" err="1"/>
                <a:t>tanslate</a:t>
              </a:r>
              <a:r>
                <a:rPr lang="en-US" altLang="ko-KR" dirty="0"/>
                <a:t>(0,</a:t>
              </a:r>
              <a:r>
                <a:rPr lang="ko-KR" altLang="en-US" dirty="0"/>
                <a:t> </a:t>
              </a:r>
              <a:r>
                <a:rPr lang="en-US" altLang="ko-KR" dirty="0"/>
                <a:t>100px)</a:t>
              </a:r>
              <a:r>
                <a:rPr lang="ko-KR" altLang="en-US" dirty="0"/>
                <a:t> 이라면</a:t>
              </a:r>
              <a:endParaRPr lang="en-US" altLang="ko-KR" dirty="0"/>
            </a:p>
            <a:p>
              <a:r>
                <a:rPr lang="en-US" altLang="ko-KR" dirty="0"/>
                <a:t>y </a:t>
              </a:r>
              <a:r>
                <a:rPr lang="ko-KR" altLang="en-US" dirty="0"/>
                <a:t>좌표 기준으로 </a:t>
              </a:r>
              <a:r>
                <a:rPr lang="en-US" altLang="ko-KR" dirty="0"/>
                <a:t>100px </a:t>
              </a:r>
              <a:r>
                <a:rPr lang="ko-KR" altLang="en-US" dirty="0"/>
                <a:t>이동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4020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스크롤 웹 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애니메이션 종류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BCEBF6-62D8-417B-8DE1-1CDE2A0D0464}"/>
              </a:ext>
            </a:extLst>
          </p:cNvPr>
          <p:cNvSpPr txBox="1"/>
          <p:nvPr/>
        </p:nvSpPr>
        <p:spPr>
          <a:xfrm>
            <a:off x="932596" y="4988636"/>
            <a:ext cx="6107372" cy="120032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637777"/>
                </a:solidFill>
                <a:effectLst/>
                <a:latin typeface="+mj-ea"/>
                <a:ea typeface="+mj-ea"/>
              </a:rPr>
              <a:t>/*</a:t>
            </a:r>
            <a:r>
              <a:rPr lang="ko-KR" altLang="en-US" b="0" i="1" dirty="0">
                <a:solidFill>
                  <a:srgbClr val="637777"/>
                </a:solidFill>
                <a:effectLst/>
                <a:latin typeface="+mj-ea"/>
                <a:ea typeface="+mj-ea"/>
              </a:rPr>
              <a:t> 왼쪽으로 회전하면서 </a:t>
            </a:r>
            <a:r>
              <a:rPr lang="ko-KR" altLang="en-US" b="0" i="1" dirty="0" err="1">
                <a:solidFill>
                  <a:srgbClr val="637777"/>
                </a:solidFill>
                <a:effectLst/>
                <a:latin typeface="+mj-ea"/>
                <a:ea typeface="+mj-ea"/>
              </a:rPr>
              <a:t>페이드</a:t>
            </a:r>
            <a:r>
              <a:rPr lang="ko-KR" altLang="en-US" b="0" i="1" dirty="0">
                <a:solidFill>
                  <a:srgbClr val="637777"/>
                </a:solidFill>
                <a:effectLst/>
                <a:latin typeface="+mj-ea"/>
                <a:ea typeface="+mj-ea"/>
              </a:rPr>
              <a:t> 인 </a:t>
            </a:r>
            <a:r>
              <a:rPr lang="ko-KR" altLang="en-US" b="0" dirty="0">
                <a:solidFill>
                  <a:srgbClr val="637777"/>
                </a:solidFill>
                <a:effectLst/>
                <a:latin typeface="+mj-ea"/>
                <a:ea typeface="+mj-ea"/>
              </a:rPr>
              <a:t>*</a:t>
            </a:r>
            <a:r>
              <a:rPr lang="en-US" altLang="ko-KR" b="0" dirty="0">
                <a:solidFill>
                  <a:srgbClr val="637777"/>
                </a:solidFill>
                <a:effectLst/>
                <a:latin typeface="+mj-ea"/>
                <a:ea typeface="+mj-ea"/>
              </a:rPr>
              <a:t>/</a:t>
            </a:r>
            <a:endParaRPr lang="ko-KR" altLang="en-US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C5E478"/>
                </a:solidFill>
                <a:effectLst/>
                <a:latin typeface="+mj-ea"/>
                <a:ea typeface="+mj-ea"/>
              </a:rPr>
              <a:t>.</a:t>
            </a:r>
            <a:r>
              <a:rPr lang="en-US" altLang="ko-KR" b="0" i="1" dirty="0" err="1">
                <a:solidFill>
                  <a:srgbClr val="C5E478"/>
                </a:solidFill>
                <a:effectLst/>
                <a:latin typeface="+mj-ea"/>
                <a:ea typeface="+mj-ea"/>
              </a:rPr>
              <a:t>sa-rotateL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</a:t>
            </a:r>
            <a:r>
              <a:rPr lang="en-US" altLang="ko-KR" b="0" dirty="0">
                <a:solidFill>
                  <a:srgbClr val="80CBC4"/>
                </a:solidFill>
                <a:effectLst/>
                <a:latin typeface="+mj-ea"/>
                <a:ea typeface="+mj-ea"/>
              </a:rPr>
              <a:t>transform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: </a:t>
            </a:r>
            <a:r>
              <a:rPr lang="en-US" altLang="ko-KR" b="0" dirty="0">
                <a:solidFill>
                  <a:srgbClr val="C5E478"/>
                </a:solidFill>
                <a:effectLst/>
                <a:latin typeface="+mj-ea"/>
                <a:ea typeface="+mj-ea"/>
              </a:rPr>
              <a:t>rotate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+mj-ea"/>
                <a:ea typeface="+mj-ea"/>
              </a:rPr>
              <a:t>180</a:t>
            </a:r>
            <a:r>
              <a:rPr lang="en-US" altLang="ko-KR" b="0" dirty="0">
                <a:solidFill>
                  <a:srgbClr val="FFEB95"/>
                </a:solidFill>
                <a:effectLst/>
                <a:latin typeface="+mj-ea"/>
                <a:ea typeface="+mj-ea"/>
              </a:rPr>
              <a:t>deg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);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}</a:t>
            </a:r>
          </a:p>
        </p:txBody>
      </p:sp>
      <p:pic>
        <p:nvPicPr>
          <p:cNvPr id="2" name="bandicam 2021-02-16 12-46-29-877_Trim (2)">
            <a:hlinkClick r:id="" action="ppaction://media"/>
            <a:extLst>
              <a:ext uri="{FF2B5EF4-FFF2-40B4-BE49-F238E27FC236}">
                <a16:creationId xmlns:a16="http://schemas.microsoft.com/office/drawing/2014/main" id="{00FAF2D2-1D19-45AE-89BA-3620A101AE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2596" y="669035"/>
            <a:ext cx="7699589" cy="365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718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D9EB58-22AA-4020-B8BA-36654A047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2265"/>
            <a:ext cx="1783080" cy="701731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ko-KR" b="0" dirty="0"/>
              <a:t>INDEX</a:t>
            </a:r>
            <a:endParaRPr lang="ko-KR" altLang="en-US" b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CC9EC4-20A4-4B62-95BC-C97F591B479D}"/>
              </a:ext>
            </a:extLst>
          </p:cNvPr>
          <p:cNvSpPr txBox="1"/>
          <p:nvPr/>
        </p:nvSpPr>
        <p:spPr>
          <a:xfrm>
            <a:off x="2885094" y="2025066"/>
            <a:ext cx="64218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3200" spc="-150" dirty="0">
                <a:ln w="3175">
                  <a:noFill/>
                </a:ln>
                <a:latin typeface="+mj-ea"/>
                <a:ea typeface="+mj-ea"/>
              </a:rPr>
              <a:t>방향키로 객체 움직이기</a:t>
            </a:r>
            <a:endParaRPr lang="en-US" altLang="ko-KR" sz="3200" spc="-150" dirty="0">
              <a:ln w="3175">
                <a:noFill/>
              </a:ln>
              <a:latin typeface="+mj-ea"/>
              <a:ea typeface="+mj-ea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3200" spc="-150" dirty="0">
                <a:ln w="3175">
                  <a:noFill/>
                </a:ln>
                <a:latin typeface="+mj-ea"/>
                <a:ea typeface="+mj-ea"/>
              </a:rPr>
              <a:t>스크롤 웹페이지</a:t>
            </a:r>
            <a:endParaRPr lang="en-US" altLang="ko-KR" sz="3200" spc="-150" dirty="0">
              <a:ln w="3175">
                <a:noFill/>
              </a:ln>
              <a:latin typeface="+mj-ea"/>
              <a:ea typeface="+mj-ea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en-US" altLang="ko-KR" sz="3200" spc="-150" dirty="0">
                <a:ln w="3175">
                  <a:noFill/>
                </a:ln>
                <a:latin typeface="+mj-ea"/>
                <a:ea typeface="+mj-ea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308412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스크롤 웹 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애니메이션 종류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BCEBF6-62D8-417B-8DE1-1CDE2A0D0464}"/>
              </a:ext>
            </a:extLst>
          </p:cNvPr>
          <p:cNvSpPr txBox="1"/>
          <p:nvPr/>
        </p:nvSpPr>
        <p:spPr>
          <a:xfrm>
            <a:off x="1205552" y="2055744"/>
            <a:ext cx="3939654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637777"/>
                </a:solidFill>
                <a:effectLst/>
              </a:rPr>
              <a:t>/*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 왼쪽으로 회전하면서 </a:t>
            </a:r>
            <a:r>
              <a:rPr lang="ko-KR" altLang="en-US" b="0" i="1" dirty="0" err="1">
                <a:solidFill>
                  <a:srgbClr val="637777"/>
                </a:solidFill>
                <a:effectLst/>
              </a:rPr>
              <a:t>페이드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 인 </a:t>
            </a:r>
            <a:r>
              <a:rPr lang="ko-KR" altLang="en-US" b="0" dirty="0">
                <a:solidFill>
                  <a:srgbClr val="637777"/>
                </a:solidFill>
                <a:effectLst/>
              </a:rPr>
              <a:t>*</a:t>
            </a:r>
            <a:r>
              <a:rPr lang="en-US" altLang="ko-KR" b="0" dirty="0">
                <a:solidFill>
                  <a:srgbClr val="637777"/>
                </a:solidFill>
                <a:effectLst/>
              </a:rPr>
              <a:t>/</a:t>
            </a:r>
            <a:endParaRPr lang="ko-KR" altLang="en-US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C5E478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C5E478"/>
                </a:solidFill>
                <a:effectLst/>
              </a:rPr>
              <a:t>sa-rotateL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 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</a:t>
            </a:r>
            <a:r>
              <a:rPr lang="en-US" altLang="ko-KR" b="0" dirty="0">
                <a:solidFill>
                  <a:srgbClr val="80CBC4"/>
                </a:solidFill>
                <a:effectLst/>
              </a:rPr>
              <a:t>transform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: </a:t>
            </a:r>
            <a:r>
              <a:rPr lang="en-US" altLang="ko-KR" b="0" dirty="0">
                <a:solidFill>
                  <a:srgbClr val="C5E478"/>
                </a:solidFill>
                <a:effectLst/>
              </a:rPr>
              <a:t>rotate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180</a:t>
            </a:r>
            <a:r>
              <a:rPr lang="en-US" altLang="ko-KR" b="0" dirty="0">
                <a:solidFill>
                  <a:srgbClr val="FFEB95"/>
                </a:solidFill>
                <a:effectLst/>
              </a:rPr>
              <a:t>deg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}</a:t>
            </a:r>
          </a:p>
          <a:p>
            <a:r>
              <a:rPr lang="en-US" altLang="ko-KR" b="0" dirty="0">
                <a:solidFill>
                  <a:srgbClr val="637777"/>
                </a:solidFill>
                <a:effectLst/>
              </a:rPr>
              <a:t>/*</a:t>
            </a:r>
            <a:r>
              <a:rPr lang="en-US" altLang="ko-KR" b="0" i="1" dirty="0">
                <a:solidFill>
                  <a:srgbClr val="637777"/>
                </a:solidFill>
                <a:effectLst/>
              </a:rPr>
              <a:t> 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오른쪽으로 회전하면서 </a:t>
            </a:r>
            <a:r>
              <a:rPr lang="ko-KR" altLang="en-US" b="0" i="1" dirty="0" err="1">
                <a:solidFill>
                  <a:srgbClr val="637777"/>
                </a:solidFill>
                <a:effectLst/>
              </a:rPr>
              <a:t>페이드</a:t>
            </a:r>
            <a:r>
              <a:rPr lang="ko-KR" altLang="en-US" b="0" i="1" dirty="0">
                <a:solidFill>
                  <a:srgbClr val="637777"/>
                </a:solidFill>
                <a:effectLst/>
              </a:rPr>
              <a:t> 인 </a:t>
            </a:r>
            <a:r>
              <a:rPr lang="ko-KR" altLang="en-US" b="0" dirty="0">
                <a:solidFill>
                  <a:srgbClr val="637777"/>
                </a:solidFill>
                <a:effectLst/>
              </a:rPr>
              <a:t>*</a:t>
            </a:r>
            <a:r>
              <a:rPr lang="en-US" altLang="ko-KR" b="0" dirty="0">
                <a:solidFill>
                  <a:srgbClr val="637777"/>
                </a:solidFill>
                <a:effectLst/>
              </a:rPr>
              <a:t>/</a:t>
            </a:r>
            <a:endParaRPr lang="ko-KR" altLang="en-US" b="0" dirty="0">
              <a:solidFill>
                <a:srgbClr val="D6DEEB"/>
              </a:solidFill>
              <a:effectLst/>
            </a:endParaRPr>
          </a:p>
          <a:p>
            <a:r>
              <a:rPr lang="en-US" altLang="ko-KR" b="0" dirty="0">
                <a:solidFill>
                  <a:srgbClr val="C5E478"/>
                </a:solidFill>
                <a:effectLst/>
              </a:rPr>
              <a:t>.</a:t>
            </a:r>
            <a:r>
              <a:rPr lang="en-US" altLang="ko-KR" b="0" i="1" dirty="0" err="1">
                <a:solidFill>
                  <a:srgbClr val="C5E478"/>
                </a:solidFill>
                <a:effectLst/>
              </a:rPr>
              <a:t>sa-rotateR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 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  </a:t>
            </a:r>
            <a:r>
              <a:rPr lang="en-US" altLang="ko-KR" b="0" dirty="0">
                <a:solidFill>
                  <a:srgbClr val="80CBC4"/>
                </a:solidFill>
                <a:effectLst/>
              </a:rPr>
              <a:t>transform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: </a:t>
            </a:r>
            <a:r>
              <a:rPr lang="en-US" altLang="ko-KR" b="0" dirty="0">
                <a:solidFill>
                  <a:srgbClr val="C5E478"/>
                </a:solidFill>
                <a:effectLst/>
              </a:rPr>
              <a:t>rotate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</a:rPr>
              <a:t>-180</a:t>
            </a:r>
            <a:r>
              <a:rPr lang="en-US" altLang="ko-KR" b="0" dirty="0">
                <a:solidFill>
                  <a:srgbClr val="FFEB95"/>
                </a:solidFill>
                <a:effectLst/>
              </a:rPr>
              <a:t>deg</a:t>
            </a:r>
            <a:r>
              <a:rPr lang="en-US" altLang="ko-KR" b="0" dirty="0">
                <a:solidFill>
                  <a:srgbClr val="D6DEEB"/>
                </a:solidFill>
                <a:effectLst/>
              </a:rPr>
              <a:t>);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</a:rPr>
              <a:t>}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B82F5E2-245C-4B12-A987-72AA6BF1A467}"/>
              </a:ext>
            </a:extLst>
          </p:cNvPr>
          <p:cNvGrpSpPr/>
          <p:nvPr/>
        </p:nvGrpSpPr>
        <p:grpSpPr>
          <a:xfrm>
            <a:off x="6271146" y="1487606"/>
            <a:ext cx="3562395" cy="3575713"/>
            <a:chOff x="6107373" y="846161"/>
            <a:chExt cx="3562395" cy="3575713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6AB2845-CA44-4805-BA09-6312F8DC18EB}"/>
                </a:ext>
              </a:extLst>
            </p:cNvPr>
            <p:cNvGrpSpPr/>
            <p:nvPr/>
          </p:nvGrpSpPr>
          <p:grpSpPr>
            <a:xfrm>
              <a:off x="6107373" y="846161"/>
              <a:ext cx="2115403" cy="3575713"/>
              <a:chOff x="6107373" y="846161"/>
              <a:chExt cx="2115403" cy="3575713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46859B7-B5C3-43D6-A4C3-4A070A9ECD8A}"/>
                  </a:ext>
                </a:extLst>
              </p:cNvPr>
              <p:cNvSpPr txBox="1"/>
              <p:nvPr/>
            </p:nvSpPr>
            <p:spPr>
              <a:xfrm>
                <a:off x="6107373" y="846161"/>
                <a:ext cx="211540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b="1" dirty="0"/>
                  <a:t>rotate</a:t>
                </a:r>
                <a:endParaRPr lang="ko-KR" altLang="en-US" sz="3600" b="1" dirty="0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C5348233-8DC0-43DA-B551-86BC578147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58774" y="1492492"/>
                <a:ext cx="0" cy="292938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A381503-70E3-4DBC-A347-F65455AD8A18}"/>
                </a:ext>
              </a:extLst>
            </p:cNvPr>
            <p:cNvSpPr txBox="1"/>
            <p:nvPr/>
          </p:nvSpPr>
          <p:spPr>
            <a:xfrm>
              <a:off x="6414782" y="1645131"/>
              <a:ext cx="32549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: </a:t>
              </a:r>
              <a:r>
                <a:rPr lang="ko-KR" altLang="en-US" dirty="0"/>
                <a:t>해당 좌표에서 각도가 변형된다</a:t>
              </a:r>
              <a:r>
                <a:rPr lang="en-US" altLang="ko-KR" dirty="0"/>
                <a:t>.</a:t>
              </a:r>
            </a:p>
            <a:p>
              <a:r>
                <a:rPr lang="ko-KR" altLang="en-US" dirty="0"/>
                <a:t>양이면 시계 방향</a:t>
              </a:r>
              <a:r>
                <a:rPr lang="en-US" altLang="ko-KR" dirty="0"/>
                <a:t>,</a:t>
              </a:r>
            </a:p>
            <a:p>
              <a:r>
                <a:rPr lang="ko-KR" altLang="en-US" dirty="0"/>
                <a:t>음이면 반시계 방향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F9CAAA-98A2-4EF5-B8D4-AEF729D496D3}"/>
                </a:ext>
              </a:extLst>
            </p:cNvPr>
            <p:cNvSpPr txBox="1"/>
            <p:nvPr/>
          </p:nvSpPr>
          <p:spPr>
            <a:xfrm>
              <a:off x="6414782" y="3759453"/>
              <a:ext cx="32549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ex) rotate(180deg)</a:t>
              </a:r>
              <a:r>
                <a:rPr lang="ko-KR" altLang="en-US" dirty="0"/>
                <a:t> 이라면</a:t>
              </a:r>
              <a:endParaRPr lang="en-US" altLang="ko-KR" dirty="0"/>
            </a:p>
            <a:p>
              <a:r>
                <a:rPr lang="ko-KR" altLang="en-US" dirty="0"/>
                <a:t>시계방향 기준으로 </a:t>
              </a:r>
              <a:r>
                <a:rPr lang="en-US" altLang="ko-KR" dirty="0"/>
                <a:t>180</a:t>
              </a:r>
              <a:r>
                <a:rPr lang="ko-KR" altLang="en-US" dirty="0"/>
                <a:t>도 회전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3050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스크롤 웹 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애니메이션 종류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BCEBF6-62D8-417B-8DE1-1CDE2A0D0464}"/>
              </a:ext>
            </a:extLst>
          </p:cNvPr>
          <p:cNvSpPr txBox="1"/>
          <p:nvPr/>
        </p:nvSpPr>
        <p:spPr>
          <a:xfrm>
            <a:off x="1033597" y="2126188"/>
            <a:ext cx="4280847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637777"/>
                </a:solidFill>
                <a:effectLst/>
                <a:latin typeface="+mj-ea"/>
                <a:ea typeface="+mj-ea"/>
              </a:rPr>
              <a:t>/*</a:t>
            </a:r>
            <a:r>
              <a:rPr lang="ko-KR" altLang="en-US" b="0" i="1" dirty="0">
                <a:solidFill>
                  <a:srgbClr val="637777"/>
                </a:solidFill>
                <a:effectLst/>
                <a:latin typeface="+mj-ea"/>
                <a:ea typeface="+mj-ea"/>
              </a:rPr>
              <a:t> 작아진 상태에서 커지면서 </a:t>
            </a:r>
            <a:r>
              <a:rPr lang="ko-KR" altLang="en-US" b="0" i="1" dirty="0" err="1">
                <a:solidFill>
                  <a:srgbClr val="637777"/>
                </a:solidFill>
                <a:effectLst/>
                <a:latin typeface="+mj-ea"/>
                <a:ea typeface="+mj-ea"/>
              </a:rPr>
              <a:t>페이드</a:t>
            </a:r>
            <a:r>
              <a:rPr lang="ko-KR" altLang="en-US" b="0" i="1" dirty="0">
                <a:solidFill>
                  <a:srgbClr val="637777"/>
                </a:solidFill>
                <a:effectLst/>
                <a:latin typeface="+mj-ea"/>
                <a:ea typeface="+mj-ea"/>
              </a:rPr>
              <a:t> 인 </a:t>
            </a:r>
            <a:r>
              <a:rPr lang="ko-KR" altLang="en-US" b="0" dirty="0">
                <a:solidFill>
                  <a:srgbClr val="637777"/>
                </a:solidFill>
                <a:effectLst/>
                <a:latin typeface="+mj-ea"/>
                <a:ea typeface="+mj-ea"/>
              </a:rPr>
              <a:t>*</a:t>
            </a:r>
            <a:r>
              <a:rPr lang="en-US" altLang="ko-KR" b="0" dirty="0">
                <a:solidFill>
                  <a:srgbClr val="637777"/>
                </a:solidFill>
                <a:effectLst/>
                <a:latin typeface="+mj-ea"/>
                <a:ea typeface="+mj-ea"/>
              </a:rPr>
              <a:t>/</a:t>
            </a:r>
            <a:endParaRPr lang="ko-KR" altLang="en-US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C5E478"/>
                </a:solidFill>
                <a:effectLst/>
                <a:latin typeface="+mj-ea"/>
                <a:ea typeface="+mj-ea"/>
              </a:rPr>
              <a:t>.</a:t>
            </a:r>
            <a:r>
              <a:rPr lang="en-US" altLang="ko-KR" b="0" i="1" dirty="0" err="1">
                <a:solidFill>
                  <a:srgbClr val="C5E478"/>
                </a:solidFill>
                <a:effectLst/>
                <a:latin typeface="+mj-ea"/>
                <a:ea typeface="+mj-ea"/>
              </a:rPr>
              <a:t>sa-scaleUp</a:t>
            </a:r>
            <a:r>
              <a: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</a:t>
            </a:r>
            <a:r>
              <a:rPr lang="en-US" altLang="ko-KR" b="0" dirty="0">
                <a:solidFill>
                  <a:srgbClr val="80CBC4"/>
                </a:solidFill>
                <a:effectLst/>
                <a:latin typeface="+mj-ea"/>
                <a:ea typeface="+mj-ea"/>
              </a:rPr>
              <a:t>transform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: </a:t>
            </a:r>
            <a:r>
              <a:rPr lang="en-US" altLang="ko-KR" b="0" dirty="0">
                <a:solidFill>
                  <a:srgbClr val="C5E478"/>
                </a:solidFill>
                <a:effectLst/>
                <a:latin typeface="+mj-ea"/>
                <a:ea typeface="+mj-ea"/>
              </a:rPr>
              <a:t>scale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+mj-ea"/>
                <a:ea typeface="+mj-ea"/>
              </a:rPr>
              <a:t>0.5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);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}</a:t>
            </a:r>
          </a:p>
          <a:p>
            <a:r>
              <a:rPr lang="en-US" altLang="ko-KR" b="0" dirty="0">
                <a:solidFill>
                  <a:srgbClr val="637777"/>
                </a:solidFill>
                <a:effectLst/>
                <a:latin typeface="+mj-ea"/>
                <a:ea typeface="+mj-ea"/>
              </a:rPr>
              <a:t>/*</a:t>
            </a:r>
            <a:r>
              <a:rPr lang="ko-KR" altLang="en-US" b="0" i="1" dirty="0">
                <a:solidFill>
                  <a:srgbClr val="637777"/>
                </a:solidFill>
                <a:effectLst/>
                <a:latin typeface="+mj-ea"/>
                <a:ea typeface="+mj-ea"/>
              </a:rPr>
              <a:t> 커진 상태에서 작아지면서 </a:t>
            </a:r>
            <a:r>
              <a:rPr lang="ko-KR" altLang="en-US" b="0" i="1" dirty="0" err="1">
                <a:solidFill>
                  <a:srgbClr val="637777"/>
                </a:solidFill>
                <a:effectLst/>
                <a:latin typeface="+mj-ea"/>
                <a:ea typeface="+mj-ea"/>
              </a:rPr>
              <a:t>페이드</a:t>
            </a:r>
            <a:r>
              <a:rPr lang="ko-KR" altLang="en-US" b="0" i="1" dirty="0">
                <a:solidFill>
                  <a:srgbClr val="637777"/>
                </a:solidFill>
                <a:effectLst/>
                <a:latin typeface="+mj-ea"/>
                <a:ea typeface="+mj-ea"/>
              </a:rPr>
              <a:t> 인 </a:t>
            </a:r>
            <a:r>
              <a:rPr lang="ko-KR" altLang="en-US" b="0" dirty="0">
                <a:solidFill>
                  <a:srgbClr val="637777"/>
                </a:solidFill>
                <a:effectLst/>
                <a:latin typeface="+mj-ea"/>
                <a:ea typeface="+mj-ea"/>
              </a:rPr>
              <a:t>*</a:t>
            </a:r>
            <a:r>
              <a:rPr lang="en-US" altLang="ko-KR" b="0" dirty="0">
                <a:solidFill>
                  <a:srgbClr val="637777"/>
                </a:solidFill>
                <a:effectLst/>
                <a:latin typeface="+mj-ea"/>
                <a:ea typeface="+mj-ea"/>
              </a:rPr>
              <a:t>/</a:t>
            </a:r>
            <a:endParaRPr lang="ko-KR" altLang="en-US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C5E478"/>
                </a:solidFill>
                <a:effectLst/>
                <a:latin typeface="+mj-ea"/>
                <a:ea typeface="+mj-ea"/>
              </a:rPr>
              <a:t>.</a:t>
            </a:r>
            <a:r>
              <a:rPr lang="en-US" altLang="ko-KR" b="0" i="1" dirty="0" err="1">
                <a:solidFill>
                  <a:srgbClr val="C5E478"/>
                </a:solidFill>
                <a:effectLst/>
                <a:latin typeface="+mj-ea"/>
                <a:ea typeface="+mj-ea"/>
              </a:rPr>
              <a:t>sa-scaleDown</a:t>
            </a:r>
            <a:r>
              <a: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</a:t>
            </a:r>
            <a:r>
              <a:rPr lang="en-US" altLang="ko-KR" b="0" dirty="0">
                <a:solidFill>
                  <a:srgbClr val="80CBC4"/>
                </a:solidFill>
                <a:effectLst/>
                <a:latin typeface="+mj-ea"/>
                <a:ea typeface="+mj-ea"/>
              </a:rPr>
              <a:t>transform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: </a:t>
            </a:r>
            <a:r>
              <a:rPr lang="en-US" altLang="ko-KR" b="0" dirty="0">
                <a:solidFill>
                  <a:srgbClr val="C5E478"/>
                </a:solidFill>
                <a:effectLst/>
                <a:latin typeface="+mj-ea"/>
                <a:ea typeface="+mj-ea"/>
              </a:rPr>
              <a:t>scale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(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+mj-ea"/>
                <a:ea typeface="+mj-ea"/>
              </a:rPr>
              <a:t>1.5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);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}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B82F5E2-245C-4B12-A987-72AA6BF1A467}"/>
              </a:ext>
            </a:extLst>
          </p:cNvPr>
          <p:cNvGrpSpPr/>
          <p:nvPr/>
        </p:nvGrpSpPr>
        <p:grpSpPr>
          <a:xfrm>
            <a:off x="6271146" y="1487606"/>
            <a:ext cx="4128448" cy="3104360"/>
            <a:chOff x="6107373" y="846161"/>
            <a:chExt cx="3562395" cy="310436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6AB2845-CA44-4805-BA09-6312F8DC18EB}"/>
                </a:ext>
              </a:extLst>
            </p:cNvPr>
            <p:cNvGrpSpPr/>
            <p:nvPr/>
          </p:nvGrpSpPr>
          <p:grpSpPr>
            <a:xfrm>
              <a:off x="6107373" y="846161"/>
              <a:ext cx="2115403" cy="3070746"/>
              <a:chOff x="6107373" y="846161"/>
              <a:chExt cx="2115403" cy="3070746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46859B7-B5C3-43D6-A4C3-4A070A9ECD8A}"/>
                  </a:ext>
                </a:extLst>
              </p:cNvPr>
              <p:cNvSpPr txBox="1"/>
              <p:nvPr/>
            </p:nvSpPr>
            <p:spPr>
              <a:xfrm>
                <a:off x="6107373" y="846161"/>
                <a:ext cx="211540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600" b="1" dirty="0"/>
                  <a:t>scale</a:t>
                </a:r>
                <a:endParaRPr lang="ko-KR" altLang="en-US" sz="3600" b="1" dirty="0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C5348233-8DC0-43DA-B551-86BC578147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58774" y="1492492"/>
                <a:ext cx="0" cy="242441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A381503-70E3-4DBC-A347-F65455AD8A18}"/>
                </a:ext>
              </a:extLst>
            </p:cNvPr>
            <p:cNvSpPr txBox="1"/>
            <p:nvPr/>
          </p:nvSpPr>
          <p:spPr>
            <a:xfrm>
              <a:off x="6414782" y="1645131"/>
              <a:ext cx="32549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: </a:t>
              </a:r>
              <a:r>
                <a:rPr lang="ko-KR" altLang="en-US" dirty="0"/>
                <a:t>해당 크기를 주어진 배율만큼</a:t>
              </a:r>
              <a:r>
                <a:rPr lang="en-US" altLang="ko-KR" dirty="0"/>
                <a:t> </a:t>
              </a:r>
              <a:r>
                <a:rPr lang="ko-KR" altLang="en-US" dirty="0"/>
                <a:t>늘리거나 줄인다</a:t>
              </a:r>
              <a:r>
                <a:rPr lang="en-US" altLang="ko-KR" dirty="0"/>
                <a:t>.</a:t>
              </a:r>
            </a:p>
            <a:p>
              <a:r>
                <a:rPr lang="en-US" altLang="ko-KR" dirty="0"/>
                <a:t>1</a:t>
              </a:r>
              <a:r>
                <a:rPr lang="ko-KR" altLang="en-US" dirty="0"/>
                <a:t>보다 작고 </a:t>
              </a:r>
              <a:r>
                <a:rPr lang="en-US" altLang="ko-KR" dirty="0"/>
                <a:t>0</a:t>
              </a:r>
              <a:r>
                <a:rPr lang="ko-KR" altLang="en-US" dirty="0"/>
                <a:t>보다 크면 줄여지고</a:t>
              </a:r>
              <a:r>
                <a:rPr lang="en-US" altLang="ko-KR" dirty="0"/>
                <a:t>,</a:t>
              </a:r>
            </a:p>
            <a:p>
              <a:r>
                <a:rPr lang="en-US" altLang="ko-KR" dirty="0"/>
                <a:t>1</a:t>
              </a:r>
              <a:r>
                <a:rPr lang="ko-KR" altLang="en-US" dirty="0"/>
                <a:t>보다 크면 커진다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F9CAAA-98A2-4EF5-B8D4-AEF729D496D3}"/>
                </a:ext>
              </a:extLst>
            </p:cNvPr>
            <p:cNvSpPr txBox="1"/>
            <p:nvPr/>
          </p:nvSpPr>
          <p:spPr>
            <a:xfrm>
              <a:off x="6414782" y="3304190"/>
              <a:ext cx="32549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ex) scale(0.5)</a:t>
              </a:r>
              <a:r>
                <a:rPr lang="ko-KR" altLang="en-US" dirty="0"/>
                <a:t> 라면</a:t>
              </a:r>
              <a:endParaRPr lang="en-US" altLang="ko-KR" dirty="0"/>
            </a:p>
            <a:p>
              <a:r>
                <a:rPr lang="en-US" altLang="ko-KR" dirty="0"/>
                <a:t>0.5 </a:t>
              </a:r>
              <a:r>
                <a:rPr lang="ko-KR" altLang="en-US" dirty="0"/>
                <a:t>배 만큼 크기를 조정한다는 것</a:t>
              </a:r>
              <a:r>
                <a:rPr lang="en-US" altLang="ko-KR" dirty="0"/>
                <a:t>.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25939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3BB12A-C423-4C57-9D24-3DAF2FF55258}"/>
              </a:ext>
            </a:extLst>
          </p:cNvPr>
          <p:cNvSpPr txBox="1"/>
          <p:nvPr/>
        </p:nvSpPr>
        <p:spPr>
          <a:xfrm>
            <a:off x="2975295" y="2617365"/>
            <a:ext cx="62414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spc="-300" dirty="0"/>
              <a:t>감사합니다</a:t>
            </a:r>
            <a:r>
              <a:rPr lang="ko-KR" altLang="en-US" sz="8000" b="1" spc="-300" dirty="0">
                <a:sym typeface="Wingdings" panose="05000000000000000000" pitchFamily="2" charset="2"/>
              </a:rPr>
              <a:t>🤗</a:t>
            </a:r>
            <a:endParaRPr lang="ko-KR" altLang="en-US" sz="8000" b="1" spc="-300" dirty="0"/>
          </a:p>
        </p:txBody>
      </p:sp>
    </p:spTree>
    <p:extLst>
      <p:ext uri="{BB962C8B-B14F-4D97-AF65-F5344CB8AC3E}">
        <p14:creationId xmlns:p14="http://schemas.microsoft.com/office/powerpoint/2010/main" val="795769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방향키로 객체 움직이기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만들고자 하는 것</a:t>
            </a:r>
          </a:p>
        </p:txBody>
      </p:sp>
      <p:pic>
        <p:nvPicPr>
          <p:cNvPr id="2" name="bandicam 2021-02-16 13-50-08-453">
            <a:hlinkClick r:id="" action="ppaction://media"/>
            <a:extLst>
              <a:ext uri="{FF2B5EF4-FFF2-40B4-BE49-F238E27FC236}">
                <a16:creationId xmlns:a16="http://schemas.microsoft.com/office/drawing/2014/main" id="{B1D7FC7F-0616-46E3-B21F-3684C9396C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5751" y="397765"/>
            <a:ext cx="8412163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9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방향키로 객체 움직이기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만들고자 하는 것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854BAC-B553-48A8-91F0-805ADB524B44}"/>
              </a:ext>
            </a:extLst>
          </p:cNvPr>
          <p:cNvSpPr txBox="1"/>
          <p:nvPr/>
        </p:nvSpPr>
        <p:spPr>
          <a:xfrm>
            <a:off x="3577986" y="2925172"/>
            <a:ext cx="50360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ko-KR" altLang="en-US" sz="3200" b="1" dirty="0"/>
              <a:t>캔버스 그리기</a:t>
            </a:r>
            <a:endParaRPr lang="en-US" altLang="ko-KR" sz="3200" b="1" dirty="0"/>
          </a:p>
          <a:p>
            <a:pPr marL="342900" indent="-342900" algn="ctr">
              <a:buAutoNum type="arabicPeriod"/>
            </a:pPr>
            <a:r>
              <a:rPr lang="ko-KR" altLang="en-US" sz="3200" b="1" dirty="0"/>
              <a:t>캔버스 위에 객체 그리기</a:t>
            </a:r>
            <a:endParaRPr lang="en-US" altLang="ko-KR" sz="3200" b="1" dirty="0"/>
          </a:p>
          <a:p>
            <a:pPr marL="342900" indent="-342900" algn="ctr">
              <a:buAutoNum type="arabicPeriod"/>
            </a:pPr>
            <a:r>
              <a:rPr lang="ko-KR" altLang="en-US" sz="3200" b="1" dirty="0"/>
              <a:t>객체 움직이기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7CDB8A-05EC-403B-81A2-E7F65EA96A08}"/>
              </a:ext>
            </a:extLst>
          </p:cNvPr>
          <p:cNvSpPr txBox="1"/>
          <p:nvPr/>
        </p:nvSpPr>
        <p:spPr>
          <a:xfrm>
            <a:off x="5330018" y="1596367"/>
            <a:ext cx="153195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600" b="1" dirty="0"/>
              <a:t>🚗</a:t>
            </a:r>
            <a:endParaRPr lang="en-US" altLang="ko-KR" sz="6600" b="1" dirty="0"/>
          </a:p>
        </p:txBody>
      </p:sp>
    </p:spTree>
    <p:extLst>
      <p:ext uri="{BB962C8B-B14F-4D97-AF65-F5344CB8AC3E}">
        <p14:creationId xmlns:p14="http://schemas.microsoft.com/office/powerpoint/2010/main" val="2665576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방향키로 객체 움직이기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메인 코드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1E2681-66B6-48F9-BEB7-29B042389AE6}"/>
              </a:ext>
            </a:extLst>
          </p:cNvPr>
          <p:cNvSpPr txBox="1"/>
          <p:nvPr/>
        </p:nvSpPr>
        <p:spPr>
          <a:xfrm>
            <a:off x="528851" y="307934"/>
            <a:ext cx="8533262" cy="618630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&lt;!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DOCTYPE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  <a:latin typeface="+mj-ea"/>
                <a:ea typeface="+mj-ea"/>
              </a:rPr>
              <a:t>html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html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  <a:latin typeface="+mj-ea"/>
                <a:ea typeface="+mj-ea"/>
              </a:rPr>
              <a:t>lang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  <a:latin typeface="+mj-ea"/>
                <a:ea typeface="+mj-ea"/>
              </a:rPr>
              <a:t>ko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head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meta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  <a:latin typeface="+mj-ea"/>
                <a:ea typeface="+mj-ea"/>
              </a:rPr>
              <a:t>charset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  <a:latin typeface="+mj-ea"/>
                <a:ea typeface="+mj-ea"/>
              </a:rPr>
              <a:t>UTF-8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 /&gt;</a:t>
            </a:r>
            <a:endParaRPr lang="en-US" altLang="ko-KR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meta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  <a:latin typeface="+mj-ea"/>
                <a:ea typeface="+mj-ea"/>
              </a:rPr>
              <a:t>name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  <a:latin typeface="+mj-ea"/>
                <a:ea typeface="+mj-ea"/>
              </a:rPr>
              <a:t>viewport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  <a:latin typeface="+mj-ea"/>
                <a:ea typeface="+mj-ea"/>
              </a:rPr>
              <a:t>content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  <a:latin typeface="+mj-ea"/>
                <a:ea typeface="+mj-ea"/>
              </a:rPr>
              <a:t>width=device-width, initial-scale=1.0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 /&gt;</a:t>
            </a:r>
            <a:endParaRPr lang="en-US" altLang="ko-KR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title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&gt;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keyboard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title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style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  </a:t>
            </a:r>
            <a:r>
              <a:rPr lang="en-US" altLang="ko-KR" b="0" dirty="0">
                <a:solidFill>
                  <a:srgbClr val="FF6363"/>
                </a:solidFill>
                <a:effectLst/>
                <a:latin typeface="+mj-ea"/>
                <a:ea typeface="+mj-ea"/>
              </a:rPr>
              <a:t>body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    </a:t>
            </a:r>
            <a:r>
              <a:rPr lang="en-US" altLang="ko-KR" b="0" dirty="0">
                <a:solidFill>
                  <a:srgbClr val="80CBC4"/>
                </a:solidFill>
                <a:effectLst/>
                <a:latin typeface="+mj-ea"/>
                <a:ea typeface="+mj-ea"/>
              </a:rPr>
              <a:t>margin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: 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+mj-ea"/>
                <a:ea typeface="+mj-ea"/>
              </a:rPr>
              <a:t>0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    </a:t>
            </a:r>
            <a:r>
              <a:rPr lang="en-US" altLang="ko-KR" b="0" dirty="0">
                <a:solidFill>
                  <a:srgbClr val="80CBC4"/>
                </a:solidFill>
                <a:effectLst/>
                <a:latin typeface="+mj-ea"/>
                <a:ea typeface="+mj-ea"/>
              </a:rPr>
              <a:t>height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: 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+mj-ea"/>
                <a:ea typeface="+mj-ea"/>
              </a:rPr>
              <a:t>100</a:t>
            </a:r>
            <a:r>
              <a:rPr lang="en-US" altLang="ko-KR" b="0" dirty="0">
                <a:solidFill>
                  <a:srgbClr val="FFEB95"/>
                </a:solidFill>
                <a:effectLst/>
                <a:latin typeface="+mj-ea"/>
                <a:ea typeface="+mj-ea"/>
              </a:rPr>
              <a:t>vh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    </a:t>
            </a:r>
            <a:r>
              <a:rPr lang="en-US" altLang="ko-KR" b="0" dirty="0">
                <a:solidFill>
                  <a:srgbClr val="80CBC4"/>
                </a:solidFill>
                <a:effectLst/>
                <a:latin typeface="+mj-ea"/>
                <a:ea typeface="+mj-ea"/>
              </a:rPr>
              <a:t>display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: </a:t>
            </a:r>
            <a:r>
              <a:rPr lang="en-US" altLang="ko-KR" b="0" dirty="0">
                <a:solidFill>
                  <a:srgbClr val="FF6363"/>
                </a:solidFill>
                <a:effectLst/>
                <a:latin typeface="+mj-ea"/>
                <a:ea typeface="+mj-ea"/>
              </a:rPr>
              <a:t>flex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    </a:t>
            </a:r>
            <a:r>
              <a:rPr lang="en-US" altLang="ko-KR" b="0" dirty="0">
                <a:solidFill>
                  <a:srgbClr val="80CBC4"/>
                </a:solidFill>
                <a:effectLst/>
                <a:latin typeface="+mj-ea"/>
                <a:ea typeface="+mj-ea"/>
              </a:rPr>
              <a:t>justify-content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: </a:t>
            </a:r>
            <a:r>
              <a:rPr lang="en-US" altLang="ko-KR" b="0" dirty="0">
                <a:solidFill>
                  <a:srgbClr val="FF6363"/>
                </a:solidFill>
                <a:effectLst/>
                <a:latin typeface="+mj-ea"/>
                <a:ea typeface="+mj-ea"/>
              </a:rPr>
              <a:t>center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    </a:t>
            </a:r>
            <a:r>
              <a:rPr lang="en-US" altLang="ko-KR" b="0" dirty="0">
                <a:solidFill>
                  <a:srgbClr val="80CBC4"/>
                </a:solidFill>
                <a:effectLst/>
                <a:latin typeface="+mj-ea"/>
                <a:ea typeface="+mj-ea"/>
              </a:rPr>
              <a:t>align-items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: </a:t>
            </a:r>
            <a:r>
              <a:rPr lang="en-US" altLang="ko-KR" b="0" dirty="0">
                <a:solidFill>
                  <a:srgbClr val="FF6363"/>
                </a:solidFill>
                <a:effectLst/>
                <a:latin typeface="+mj-ea"/>
                <a:ea typeface="+mj-ea"/>
              </a:rPr>
              <a:t>center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  }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  </a:t>
            </a:r>
            <a:r>
              <a:rPr lang="en-US" altLang="ko-KR" b="0" dirty="0">
                <a:solidFill>
                  <a:srgbClr val="FAD430"/>
                </a:solidFill>
                <a:effectLst/>
                <a:latin typeface="+mj-ea"/>
                <a:ea typeface="+mj-ea"/>
              </a:rPr>
              <a:t>#</a:t>
            </a:r>
            <a:r>
              <a:rPr lang="en-US" altLang="ko-KR" b="0" i="1" dirty="0">
                <a:solidFill>
                  <a:srgbClr val="FAD430"/>
                </a:solidFill>
                <a:effectLst/>
                <a:latin typeface="+mj-ea"/>
                <a:ea typeface="+mj-ea"/>
              </a:rPr>
              <a:t>keyboard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{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    </a:t>
            </a:r>
            <a:r>
              <a:rPr lang="en-US" altLang="ko-KR" b="0" dirty="0">
                <a:solidFill>
                  <a:srgbClr val="80CBC4"/>
                </a:solidFill>
                <a:effectLst/>
                <a:latin typeface="+mj-ea"/>
                <a:ea typeface="+mj-ea"/>
              </a:rPr>
              <a:t>border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: </a:t>
            </a:r>
            <a:r>
              <a:rPr lang="en-US" altLang="ko-KR" b="0" dirty="0">
                <a:solidFill>
                  <a:srgbClr val="F78C6C"/>
                </a:solidFill>
                <a:effectLst/>
                <a:latin typeface="+mj-ea"/>
                <a:ea typeface="+mj-ea"/>
              </a:rPr>
              <a:t>1</a:t>
            </a:r>
            <a:r>
              <a:rPr lang="en-US" altLang="ko-KR" b="0" dirty="0">
                <a:solidFill>
                  <a:srgbClr val="FFEB95"/>
                </a:solidFill>
                <a:effectLst/>
                <a:latin typeface="+mj-ea"/>
                <a:ea typeface="+mj-ea"/>
              </a:rPr>
              <a:t>px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dirty="0">
                <a:solidFill>
                  <a:srgbClr val="FF6363"/>
                </a:solidFill>
                <a:effectLst/>
                <a:latin typeface="+mj-ea"/>
                <a:ea typeface="+mj-ea"/>
              </a:rPr>
              <a:t>solid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black</a:t>
            </a:r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;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  }</a:t>
            </a: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style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&lt;/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head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body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&gt;</a:t>
            </a:r>
            <a:endParaRPr lang="en-US" altLang="ko-KR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  <a:p>
            <a:r>
              <a: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rPr>
              <a:t>    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&lt;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canvas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  <a:latin typeface="+mj-ea"/>
                <a:ea typeface="+mj-ea"/>
              </a:rPr>
              <a:t>id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  <a:latin typeface="+mj-ea"/>
                <a:ea typeface="+mj-ea"/>
              </a:rPr>
              <a:t>keyboard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  <a:latin typeface="+mj-ea"/>
                <a:ea typeface="+mj-ea"/>
              </a:rPr>
              <a:t>width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  <a:latin typeface="+mj-ea"/>
                <a:ea typeface="+mj-ea"/>
              </a:rPr>
              <a:t>500px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 </a:t>
            </a:r>
            <a:r>
              <a:rPr lang="en-US" altLang="ko-KR" b="0" i="1" dirty="0">
                <a:solidFill>
                  <a:srgbClr val="C5E478"/>
                </a:solidFill>
                <a:effectLst/>
                <a:latin typeface="+mj-ea"/>
                <a:ea typeface="+mj-ea"/>
              </a:rPr>
              <a:t>height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=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ECC48D"/>
                </a:solidFill>
                <a:effectLst/>
                <a:latin typeface="+mj-ea"/>
                <a:ea typeface="+mj-ea"/>
              </a:rPr>
              <a:t>500px</a:t>
            </a:r>
            <a:r>
              <a:rPr lang="en-US" altLang="ko-KR" b="0" dirty="0">
                <a:solidFill>
                  <a:srgbClr val="D9F5DD"/>
                </a:solidFill>
                <a:effectLst/>
                <a:latin typeface="+mj-ea"/>
                <a:ea typeface="+mj-ea"/>
              </a:rPr>
              <a:t>"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&gt;&lt;/</a:t>
            </a:r>
            <a:r>
              <a:rPr lang="en-US" altLang="ko-KR" b="0" dirty="0">
                <a:solidFill>
                  <a:srgbClr val="CAECE6"/>
                </a:solidFill>
                <a:effectLst/>
                <a:latin typeface="+mj-ea"/>
                <a:ea typeface="+mj-ea"/>
              </a:rPr>
              <a:t>canvas</a:t>
            </a:r>
            <a:r>
              <a:rPr lang="en-US" altLang="ko-KR" b="0" dirty="0">
                <a:solidFill>
                  <a:srgbClr val="7FDBCA"/>
                </a:solidFill>
                <a:effectLst/>
                <a:latin typeface="+mj-ea"/>
                <a:ea typeface="+mj-ea"/>
              </a:rPr>
              <a:t>&gt;</a:t>
            </a:r>
          </a:p>
          <a:p>
            <a:r>
              <a:rPr lang="en-US" altLang="ko-KR" dirty="0">
                <a:solidFill>
                  <a:srgbClr val="7FDBCA"/>
                </a:solidFill>
                <a:latin typeface="+mj-ea"/>
                <a:ea typeface="+mj-ea"/>
              </a:rPr>
              <a:t>  &lt;/body&gt;</a:t>
            </a:r>
            <a:endParaRPr lang="en-US" altLang="ko-KR" b="0" dirty="0">
              <a:solidFill>
                <a:srgbClr val="D6DEEB"/>
              </a:solidFill>
              <a:effectLst/>
              <a:latin typeface="+mj-ea"/>
              <a:ea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3098FA0-F586-447E-839D-40E19E580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08" y="2106487"/>
            <a:ext cx="3956892" cy="327115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95018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방향키로 객체 움직이기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메인 코드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822C08C-6D7B-4ABC-A8C2-7C25F074D195}"/>
              </a:ext>
            </a:extLst>
          </p:cNvPr>
          <p:cNvGrpSpPr/>
          <p:nvPr/>
        </p:nvGrpSpPr>
        <p:grpSpPr>
          <a:xfrm>
            <a:off x="614575" y="773094"/>
            <a:ext cx="10515388" cy="1609762"/>
            <a:chOff x="614575" y="784326"/>
            <a:chExt cx="10515388" cy="160976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81E2681-66B6-48F9-BEB7-29B042389AE6}"/>
                </a:ext>
              </a:extLst>
            </p:cNvPr>
            <p:cNvSpPr txBox="1"/>
            <p:nvPr/>
          </p:nvSpPr>
          <p:spPr>
            <a:xfrm>
              <a:off x="614575" y="1193759"/>
              <a:ext cx="10515388" cy="1200329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const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canvas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document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getElementById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>
                  <a:solidFill>
                    <a:srgbClr val="D9F5DD"/>
                  </a:solidFill>
                  <a:effectLst/>
                  <a:latin typeface="+mj-ea"/>
                  <a:ea typeface="+mj-ea"/>
                </a:rPr>
                <a:t>"</a:t>
              </a:r>
              <a:r>
                <a:rPr lang="en-US" altLang="ko-KR" b="0" dirty="0">
                  <a:solidFill>
                    <a:srgbClr val="ECC48D"/>
                  </a:solidFill>
                  <a:effectLst/>
                  <a:latin typeface="+mj-ea"/>
                  <a:ea typeface="+mj-ea"/>
                </a:rPr>
                <a:t>keyboard</a:t>
              </a:r>
              <a:r>
                <a:rPr lang="en-US" altLang="ko-KR" b="0" dirty="0">
                  <a:solidFill>
                    <a:srgbClr val="D9F5DD"/>
                  </a:solidFill>
                  <a:effectLst/>
                  <a:latin typeface="+mj-ea"/>
                  <a:ea typeface="+mj-ea"/>
                </a:rPr>
                <a:t>"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);</a:t>
              </a:r>
            </a:p>
            <a:p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const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ctx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canvas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getContext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>
                  <a:solidFill>
                    <a:srgbClr val="D9F5DD"/>
                  </a:solidFill>
                  <a:effectLst/>
                  <a:latin typeface="+mj-ea"/>
                  <a:ea typeface="+mj-ea"/>
                </a:rPr>
                <a:t>"</a:t>
              </a:r>
              <a:r>
                <a:rPr lang="en-US" altLang="ko-KR" b="0" dirty="0">
                  <a:solidFill>
                    <a:srgbClr val="ECC48D"/>
                  </a:solidFill>
                  <a:effectLst/>
                  <a:latin typeface="+mj-ea"/>
                  <a:ea typeface="+mj-ea"/>
                </a:rPr>
                <a:t>2d</a:t>
              </a:r>
              <a:r>
                <a:rPr lang="en-US" altLang="ko-KR" b="0" dirty="0">
                  <a:solidFill>
                    <a:srgbClr val="D9F5DD"/>
                  </a:solidFill>
                  <a:effectLst/>
                  <a:latin typeface="+mj-ea"/>
                  <a:ea typeface="+mj-ea"/>
                </a:rPr>
                <a:t>"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);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canvas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내부에 그림을 그리기 위해서는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context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를 가져와야 한다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.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const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width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canvas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BAEBE2"/>
                  </a:solidFill>
                  <a:effectLst/>
                  <a:latin typeface="+mj-ea"/>
                  <a:ea typeface="+mj-ea"/>
                </a:rPr>
                <a:t>width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</a:t>
              </a:r>
            </a:p>
            <a:p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const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height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canvas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BAEBE2"/>
                  </a:solidFill>
                  <a:effectLst/>
                  <a:latin typeface="+mj-ea"/>
                  <a:ea typeface="+mj-ea"/>
                </a:rPr>
                <a:t>height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6BE15D9-923E-4D34-857F-72A72D3D1EBC}"/>
                </a:ext>
              </a:extLst>
            </p:cNvPr>
            <p:cNvSpPr txBox="1"/>
            <p:nvPr/>
          </p:nvSpPr>
          <p:spPr>
            <a:xfrm>
              <a:off x="614575" y="784326"/>
              <a:ext cx="2060386" cy="4094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altLang="ko-KR" sz="2000" dirty="0">
                  <a:latin typeface="+mj-ea"/>
                  <a:ea typeface="+mj-ea"/>
                </a:rPr>
                <a:t>canvas</a:t>
              </a:r>
              <a:r>
                <a:rPr lang="ko-KR" altLang="en-US" sz="2000" dirty="0">
                  <a:latin typeface="+mj-ea"/>
                  <a:ea typeface="+mj-ea"/>
                </a:rPr>
                <a:t> 세팅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65EC87D-039F-46B2-BE29-30A8C0331BCB}"/>
              </a:ext>
            </a:extLst>
          </p:cNvPr>
          <p:cNvGrpSpPr/>
          <p:nvPr/>
        </p:nvGrpSpPr>
        <p:grpSpPr>
          <a:xfrm>
            <a:off x="614575" y="2753437"/>
            <a:ext cx="6107372" cy="3271755"/>
            <a:chOff x="614575" y="2917210"/>
            <a:chExt cx="6107372" cy="327175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1B2AD1C-5F06-4BBD-A132-FB779DBC20A0}"/>
                </a:ext>
              </a:extLst>
            </p:cNvPr>
            <p:cNvSpPr txBox="1"/>
            <p:nvPr/>
          </p:nvSpPr>
          <p:spPr>
            <a:xfrm>
              <a:off x="614575" y="3326643"/>
              <a:ext cx="6107372" cy="286232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block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세팅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const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blockWidth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+mj-ea"/>
                  <a:ea typeface="+mj-ea"/>
                </a:rPr>
                <a:t>50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</a:t>
              </a:r>
            </a:p>
            <a:p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const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blockHeight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+mj-ea"/>
                  <a:ea typeface="+mj-ea"/>
                </a:rPr>
                <a:t>50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</a:t>
              </a:r>
            </a:p>
            <a:p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let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+mj-ea"/>
                  <a:ea typeface="+mj-ea"/>
                </a:rPr>
                <a:t>0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블록의 위치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왼쪽 위 꼭지점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)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let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height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</a:t>
              </a:r>
            </a:p>
            <a:p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const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blockSpeed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+mj-ea"/>
                  <a:ea typeface="+mj-ea"/>
                </a:rPr>
                <a:t>3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블록이 움직이는 속도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let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blockTopPressed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FF5874"/>
                  </a:solidFill>
                  <a:effectLst/>
                  <a:latin typeface="+mj-ea"/>
                  <a:ea typeface="+mj-ea"/>
                </a:rPr>
                <a:t>false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상단키를 눌렀는가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let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blockLeftPressed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FF5874"/>
                  </a:solidFill>
                  <a:effectLst/>
                  <a:latin typeface="+mj-ea"/>
                  <a:ea typeface="+mj-ea"/>
                </a:rPr>
                <a:t>false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왼쪽키를 눌렀는가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let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blockRightPressed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FF5874"/>
                  </a:solidFill>
                  <a:effectLst/>
                  <a:latin typeface="+mj-ea"/>
                  <a:ea typeface="+mj-ea"/>
                </a:rPr>
                <a:t>false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오른쪽키를 눌렀는가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let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blockDownPressed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FF5874"/>
                  </a:solidFill>
                  <a:effectLst/>
                  <a:latin typeface="+mj-ea"/>
                  <a:ea typeface="+mj-ea"/>
                </a:rPr>
                <a:t>false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하단키를 눌렀는가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4D0E3DD-7E37-47B0-8136-97E7AC9AD04F}"/>
                </a:ext>
              </a:extLst>
            </p:cNvPr>
            <p:cNvSpPr txBox="1"/>
            <p:nvPr/>
          </p:nvSpPr>
          <p:spPr>
            <a:xfrm>
              <a:off x="614575" y="2917210"/>
              <a:ext cx="28929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>
                  <a:latin typeface="+mj-ea"/>
                  <a:ea typeface="+mj-ea"/>
                </a:rPr>
                <a:t>움직일 </a:t>
              </a:r>
              <a:r>
                <a:rPr lang="en-US" altLang="ko-KR" sz="2000" dirty="0">
                  <a:latin typeface="+mj-ea"/>
                  <a:ea typeface="+mj-ea"/>
                </a:rPr>
                <a:t>block </a:t>
              </a:r>
              <a:r>
                <a:rPr lang="ko-KR" altLang="en-US" sz="2000" dirty="0">
                  <a:latin typeface="+mj-ea"/>
                  <a:ea typeface="+mj-ea"/>
                </a:rPr>
                <a:t>객체 세팅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5131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방향키로 객체 움직이기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메인 코드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2FA98B0-379C-4D97-8C56-4AA9C20D6E1D}"/>
              </a:ext>
            </a:extLst>
          </p:cNvPr>
          <p:cNvGrpSpPr/>
          <p:nvPr/>
        </p:nvGrpSpPr>
        <p:grpSpPr>
          <a:xfrm>
            <a:off x="628221" y="607637"/>
            <a:ext cx="10515389" cy="4656750"/>
            <a:chOff x="614574" y="773094"/>
            <a:chExt cx="10515389" cy="465675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81E2681-66B6-48F9-BEB7-29B042389AE6}"/>
                </a:ext>
              </a:extLst>
            </p:cNvPr>
            <p:cNvSpPr txBox="1"/>
            <p:nvPr/>
          </p:nvSpPr>
          <p:spPr>
            <a:xfrm>
              <a:off x="614575" y="1182527"/>
              <a:ext cx="10515388" cy="424731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block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그리기 함수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const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drawBlock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9F5DD"/>
                  </a:solidFill>
                  <a:effectLst/>
                  <a:latin typeface="+mj-ea"/>
                  <a:ea typeface="+mj-ea"/>
                </a:rPr>
                <a:t>()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=&gt;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{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ctx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BAEBE2"/>
                  </a:solidFill>
                  <a:effectLst/>
                  <a:latin typeface="+mj-ea"/>
                  <a:ea typeface="+mj-ea"/>
                </a:rPr>
                <a:t>lineWidth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+mj-ea"/>
                  <a:ea typeface="+mj-ea"/>
                </a:rPr>
                <a:t>1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ctx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BAEBE2"/>
                  </a:solidFill>
                  <a:effectLst/>
                  <a:latin typeface="+mj-ea"/>
                  <a:ea typeface="+mj-ea"/>
                </a:rPr>
                <a:t>lineCap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9F5DD"/>
                  </a:solidFill>
                  <a:effectLst/>
                  <a:latin typeface="+mj-ea"/>
                  <a:ea typeface="+mj-ea"/>
                </a:rPr>
                <a:t>"</a:t>
              </a:r>
              <a:r>
                <a:rPr lang="en-US" altLang="ko-KR" b="0" dirty="0">
                  <a:solidFill>
                    <a:srgbClr val="ECC48D"/>
                  </a:solidFill>
                  <a:effectLst/>
                  <a:latin typeface="+mj-ea"/>
                  <a:ea typeface="+mj-ea"/>
                </a:rPr>
                <a:t>round</a:t>
              </a:r>
              <a:r>
                <a:rPr lang="en-US" altLang="ko-KR" b="0" dirty="0">
                  <a:solidFill>
                    <a:srgbClr val="D9F5DD"/>
                  </a:solidFill>
                  <a:effectLst/>
                  <a:latin typeface="+mj-ea"/>
                  <a:ea typeface="+mj-ea"/>
                </a:rPr>
                <a:t>"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ctx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beginPath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()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경로 생성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-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호출 시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,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새로운 도형을 그릴 수 있다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.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ctx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moveTo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,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-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blockHeight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(x, y)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좌표를 옮겨 그린다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. (0, 450)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가 시발점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b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</a:br>
              <a:r>
                <a:rPr lang="ko-KR" altLang="en-US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 err="1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lineTo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: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현재 위치에서 지정된 위치까지 그린다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.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ctx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lineTo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+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blockWidth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,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-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blockHeight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(50, 450) :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우 상단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ctx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lineTo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+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blockWidth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,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(50, 500) :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우 하단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ctx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lineTo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,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(0, 500) :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좌 하단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ctx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lineTo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,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-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blockHeight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(0, 450) :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좌 상단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b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</a:b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ctx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fill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()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내부가 채워진 도형 그리기</a:t>
              </a:r>
              <a:endParaRPr lang="en-US" altLang="ko-KR" b="0" i="1" dirty="0">
                <a:solidFill>
                  <a:srgbClr val="637777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}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6BE15D9-923E-4D34-857F-72A72D3D1EBC}"/>
                </a:ext>
              </a:extLst>
            </p:cNvPr>
            <p:cNvSpPr txBox="1"/>
            <p:nvPr/>
          </p:nvSpPr>
          <p:spPr>
            <a:xfrm>
              <a:off x="614574" y="773094"/>
              <a:ext cx="2456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>
                  <a:latin typeface="+mj-ea"/>
                  <a:ea typeface="+mj-ea"/>
                </a:rPr>
                <a:t>객체를 그릴 함수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DD38BB3-57AC-4F50-BB4B-C79BF06D1CA4}"/>
              </a:ext>
            </a:extLst>
          </p:cNvPr>
          <p:cNvSpPr txBox="1"/>
          <p:nvPr/>
        </p:nvSpPr>
        <p:spPr>
          <a:xfrm>
            <a:off x="628221" y="5417133"/>
            <a:ext cx="231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&lt;canvas&gt; </a:t>
            </a:r>
            <a:r>
              <a:rPr lang="ko-KR" altLang="en-US" dirty="0"/>
              <a:t>문서 참조</a:t>
            </a:r>
          </a:p>
        </p:txBody>
      </p:sp>
    </p:spTree>
    <p:extLst>
      <p:ext uri="{BB962C8B-B14F-4D97-AF65-F5344CB8AC3E}">
        <p14:creationId xmlns:p14="http://schemas.microsoft.com/office/powerpoint/2010/main" val="702446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방향키로 객체 움직이기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메인 코드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2FA98B0-379C-4D97-8C56-4AA9C20D6E1D}"/>
              </a:ext>
            </a:extLst>
          </p:cNvPr>
          <p:cNvGrpSpPr/>
          <p:nvPr/>
        </p:nvGrpSpPr>
        <p:grpSpPr>
          <a:xfrm>
            <a:off x="609811" y="452499"/>
            <a:ext cx="7478549" cy="6041744"/>
            <a:chOff x="614574" y="773094"/>
            <a:chExt cx="7478549" cy="604174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81E2681-66B6-48F9-BEB7-29B042389AE6}"/>
                </a:ext>
              </a:extLst>
            </p:cNvPr>
            <p:cNvSpPr txBox="1"/>
            <p:nvPr/>
          </p:nvSpPr>
          <p:spPr>
            <a:xfrm>
              <a:off x="614575" y="1182527"/>
              <a:ext cx="7478548" cy="563231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draw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함수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const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draw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9F5DD"/>
                  </a:solidFill>
                  <a:effectLst/>
                  <a:latin typeface="+mj-ea"/>
                  <a:ea typeface="+mj-ea"/>
                </a:rPr>
                <a:t>()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=&gt;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{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i="1" dirty="0" err="1">
                  <a:solidFill>
                    <a:srgbClr val="7FDBCA"/>
                  </a:solidFill>
                  <a:effectLst/>
                  <a:latin typeface="+mj-ea"/>
                  <a:ea typeface="+mj-ea"/>
                </a:rPr>
                <a:t>ctx</a:t>
              </a:r>
              <a:r>
                <a:rPr lang="en-US" altLang="ko-KR" b="0" i="1" dirty="0" err="1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.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clearRect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+mj-ea"/>
                  <a:ea typeface="+mj-ea"/>
                </a:rPr>
                <a:t>0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,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+mj-ea"/>
                  <a:ea typeface="+mj-ea"/>
                </a:rPr>
                <a:t>0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,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width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,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height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모든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canvas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의 그림을 지운다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.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br>
                <a:rPr lang="ko-KR" altLang="en-US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</a:br>
              <a:r>
                <a:rPr lang="ko-KR" altLang="en-US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//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canvas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범위를 벗어나지 않기 위해서 </a:t>
              </a:r>
              <a:r>
                <a:rPr lang="en-US" altLang="ko-KR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if </a:t>
              </a:r>
              <a:r>
                <a:rPr lang="ko-KR" altLang="en-US" b="0" i="1" dirty="0">
                  <a:solidFill>
                    <a:srgbClr val="637777"/>
                  </a:solidFill>
                  <a:effectLst/>
                  <a:latin typeface="+mj-ea"/>
                  <a:ea typeface="+mj-ea"/>
                </a:rPr>
                <a:t>조건 차용</a:t>
              </a:r>
              <a:endParaRPr lang="ko-KR" altLang="en-US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ko-KR" altLang="en-US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if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blockLeftPressed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&amp;&amp;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&gt;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+mj-ea"/>
                  <a:ea typeface="+mj-ea"/>
                </a:rPr>
                <a:t>0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{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 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-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blockSpeed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}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if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blockRightPressed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&amp;&amp;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+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blockWidth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&lt;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width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{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 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blockX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+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blockSpeed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}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if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blockTopPressed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&amp;&amp;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-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blockHeight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&gt;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F78C6C"/>
                  </a:solidFill>
                  <a:effectLst/>
                  <a:latin typeface="+mj-ea"/>
                  <a:ea typeface="+mj-ea"/>
                </a:rPr>
                <a:t>0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{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 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-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blockSpeed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}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if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blockDownPressed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&amp;&amp;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&lt;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height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)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{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 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=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blockY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+</a:t>
              </a: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</a:t>
              </a:r>
              <a:r>
                <a:rPr lang="en-US" altLang="ko-KR" b="0" dirty="0" err="1">
                  <a:solidFill>
                    <a:srgbClr val="D7DBE0"/>
                  </a:solidFill>
                  <a:effectLst/>
                  <a:latin typeface="+mj-ea"/>
                  <a:ea typeface="+mj-ea"/>
                </a:rPr>
                <a:t>blockSpeed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}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b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</a:br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  </a:t>
              </a:r>
              <a:r>
                <a:rPr lang="en-US" altLang="ko-KR" b="0" i="1" dirty="0" err="1">
                  <a:solidFill>
                    <a:srgbClr val="82AAFF"/>
                  </a:solidFill>
                  <a:effectLst/>
                  <a:latin typeface="+mj-ea"/>
                  <a:ea typeface="+mj-ea"/>
                </a:rPr>
                <a:t>drawBlock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()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;</a:t>
              </a:r>
              <a:endParaRPr lang="en-US" altLang="ko-KR" b="0" dirty="0">
                <a:solidFill>
                  <a:srgbClr val="D6DEEB"/>
                </a:solidFill>
                <a:effectLst/>
                <a:latin typeface="+mj-ea"/>
                <a:ea typeface="+mj-ea"/>
              </a:endParaRPr>
            </a:p>
            <a:p>
              <a:r>
                <a:rPr lang="en-US" altLang="ko-KR" b="0" i="1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      </a:t>
              </a:r>
              <a:r>
                <a:rPr lang="en-US" altLang="ko-KR" b="0" dirty="0">
                  <a:solidFill>
                    <a:srgbClr val="C792EA"/>
                  </a:solidFill>
                  <a:effectLst/>
                  <a:latin typeface="+mj-ea"/>
                  <a:ea typeface="+mj-ea"/>
                </a:rPr>
                <a:t>}</a:t>
              </a:r>
              <a:r>
                <a:rPr lang="en-US" altLang="ko-KR" b="0" dirty="0">
                  <a:solidFill>
                    <a:srgbClr val="D6DEEB"/>
                  </a:solidFill>
                  <a:effectLst/>
                  <a:latin typeface="+mj-ea"/>
                  <a:ea typeface="+mj-ea"/>
                </a:rPr>
                <a:t>;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6BE15D9-923E-4D34-857F-72A72D3D1EBC}"/>
                </a:ext>
              </a:extLst>
            </p:cNvPr>
            <p:cNvSpPr txBox="1"/>
            <p:nvPr/>
          </p:nvSpPr>
          <p:spPr>
            <a:xfrm>
              <a:off x="614574" y="773094"/>
              <a:ext cx="24561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2000" dirty="0">
                  <a:latin typeface="+mj-ea"/>
                  <a:ea typeface="+mj-ea"/>
                </a:rPr>
                <a:t>객체를 움직일 함수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0428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E1E3BAD-AC40-4CAA-9D5E-B55FE9D8A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4251" y="6341604"/>
            <a:ext cx="2747749" cy="523220"/>
          </a:xfrm>
          <a:noFill/>
        </p:spPr>
        <p:txBody>
          <a:bodyPr>
            <a:normAutofit fontScale="90000"/>
          </a:bodyPr>
          <a:lstStyle/>
          <a:p>
            <a:pPr algn="r"/>
            <a:r>
              <a:rPr lang="ko-KR" altLang="en-US" sz="2400" spc="-150" dirty="0">
                <a:ln w="3175">
                  <a:solidFill>
                    <a:schemeClr val="tx1"/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방향키로 객체 움직이기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BC86AE-94F3-4547-B048-A74F3F87F8A6}"/>
              </a:ext>
            </a:extLst>
          </p:cNvPr>
          <p:cNvSpPr/>
          <p:nvPr/>
        </p:nvSpPr>
        <p:spPr>
          <a:xfrm>
            <a:off x="10527030" y="6188965"/>
            <a:ext cx="1664970" cy="305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/>
              <a:t>메인 코드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EAD40D7-E0B4-43B9-94B6-3C4214CC3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131" y="528860"/>
            <a:ext cx="6759979" cy="58002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2650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5">
      <a:majorFont>
        <a:latin typeface="AppleSDGothicNeoM00"/>
        <a:ea typeface="AppleSDGothicNeoM00"/>
        <a:cs typeface=""/>
      </a:majorFont>
      <a:minorFont>
        <a:latin typeface="AppleSDGothicNeoM00"/>
        <a:ea typeface="AppleSDGothicNeoM00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4709</TotalTime>
  <Words>2285</Words>
  <Application>Microsoft Office PowerPoint</Application>
  <PresentationFormat>와이드스크린</PresentationFormat>
  <Paragraphs>286</Paragraphs>
  <Slides>22</Slides>
  <Notes>22</Notes>
  <HiddenSlides>0</HiddenSlides>
  <MMClips>4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AppleSDGothicNeoM00</vt:lpstr>
      <vt:lpstr>맑은 고딕</vt:lpstr>
      <vt:lpstr>Arial</vt:lpstr>
      <vt:lpstr>나눔스퀘어 ExtraBold</vt:lpstr>
      <vt:lpstr>HY견고딕</vt:lpstr>
      <vt:lpstr>Wingdings</vt:lpstr>
      <vt:lpstr>Office 테마</vt:lpstr>
      <vt:lpstr>SSL 세미나 간단 CSS </vt:lpstr>
      <vt:lpstr>INDEX</vt:lpstr>
      <vt:lpstr>방향키로 객체 움직이기</vt:lpstr>
      <vt:lpstr>방향키로 객체 움직이기</vt:lpstr>
      <vt:lpstr>방향키로 객체 움직이기</vt:lpstr>
      <vt:lpstr>방향키로 객체 움직이기</vt:lpstr>
      <vt:lpstr>방향키로 객체 움직이기</vt:lpstr>
      <vt:lpstr>방향키로 객체 움직이기</vt:lpstr>
      <vt:lpstr>방향키로 객체 움직이기</vt:lpstr>
      <vt:lpstr>방향키로 객체 움직이기</vt:lpstr>
      <vt:lpstr>방향키로 객체 움직이기</vt:lpstr>
      <vt:lpstr>스크롤 웹 페이지</vt:lpstr>
      <vt:lpstr>스크롤 웹 페이지</vt:lpstr>
      <vt:lpstr>스크롤 웹 페이지</vt:lpstr>
      <vt:lpstr>스크롤 웹 페이지</vt:lpstr>
      <vt:lpstr>스크롤 웹 페이지</vt:lpstr>
      <vt:lpstr>스크롤 웹 페이지</vt:lpstr>
      <vt:lpstr>스크롤 웹 페이지</vt:lpstr>
      <vt:lpstr>스크롤 웹 페이지</vt:lpstr>
      <vt:lpstr>스크롤 웹 페이지</vt:lpstr>
      <vt:lpstr>스크롤 웹 페이지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SSL 세미나 STACK</dc:title>
  <dc:creator>염 정아</dc:creator>
  <cp:lastModifiedBy>Yeom yeom</cp:lastModifiedBy>
  <cp:revision>329</cp:revision>
  <cp:lastPrinted>2020-01-14T04:42:14Z</cp:lastPrinted>
  <dcterms:created xsi:type="dcterms:W3CDTF">2020-01-13T07:29:28Z</dcterms:created>
  <dcterms:modified xsi:type="dcterms:W3CDTF">2021-02-16T05:28:56Z</dcterms:modified>
</cp:coreProperties>
</file>

<file path=docProps/thumbnail.jpeg>
</file>